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Lst>
  <p:sldSz cx="6858000" cy="9144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3042"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74308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394475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2289387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380719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ru-RU" smtClean="0"/>
              <a:t>Образец заголовка</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103093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271996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472381" y="3340100"/>
            <a:ext cx="2901255" cy="491278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3471863" y="3340100"/>
            <a:ext cx="2915543" cy="491278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95938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329895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28288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ru-RU" smtClean="0"/>
              <a:t>Образец заголовка</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76690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8F4EF603-D428-49D5-B01A-636DD79B3FE0}" type="datetimeFigureOut">
              <a:rPr lang="ru-RU" smtClean="0"/>
              <a:pPr/>
              <a:t>31.01.2020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1E812C-D36B-4AD8-8DA9-072702847072}" type="slidenum">
              <a:rPr lang="ru-RU" smtClean="0"/>
              <a:pPr/>
              <a:t>‹#›</a:t>
            </a:fld>
            <a:endParaRPr lang="ru-RU"/>
          </a:p>
        </p:txBody>
      </p:sp>
    </p:spTree>
    <p:extLst>
      <p:ext uri="{BB962C8B-B14F-4D97-AF65-F5344CB8AC3E}">
        <p14:creationId xmlns:p14="http://schemas.microsoft.com/office/powerpoint/2010/main" val="38516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F4EF603-D428-49D5-B01A-636DD79B3FE0}" type="datetimeFigureOut">
              <a:rPr lang="ru-RU" smtClean="0"/>
              <a:pPr/>
              <a:t>31.01.2020</a:t>
            </a:fld>
            <a:endParaRPr lang="ru-RU"/>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51E812C-D36B-4AD8-8DA9-072702847072}" type="slidenum">
              <a:rPr lang="ru-RU" smtClean="0"/>
              <a:pPr/>
              <a:t>‹#›</a:t>
            </a:fld>
            <a:endParaRPr lang="ru-RU"/>
          </a:p>
        </p:txBody>
      </p:sp>
    </p:spTree>
    <p:extLst>
      <p:ext uri="{BB962C8B-B14F-4D97-AF65-F5344CB8AC3E}">
        <p14:creationId xmlns:p14="http://schemas.microsoft.com/office/powerpoint/2010/main" val="20388916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5</a:t>
            </a:r>
            <a:r>
              <a:rPr lang="ru-RU" dirty="0" smtClean="0">
                <a:latin typeface="Times New Roman" panose="02020603050405020304" pitchFamily="18" charset="0"/>
                <a:cs typeface="Times New Roman" panose="02020603050405020304" pitchFamily="18" charset="0"/>
              </a:rPr>
              <a:t>.1  Игры в парах</a:t>
            </a:r>
          </a:p>
        </p:txBody>
      </p:sp>
      <p:sp>
        <p:nvSpPr>
          <p:cNvPr id="9" name="Прямоугольник 8"/>
          <p:cNvSpPr/>
          <p:nvPr/>
        </p:nvSpPr>
        <p:spPr>
          <a:xfrm>
            <a:off x="117230" y="2957691"/>
            <a:ext cx="6260123" cy="4893647"/>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«ЗНАКОМСТВО»</a:t>
            </a:r>
          </a:p>
          <a:p>
            <a:r>
              <a:rPr lang="ru-RU" b="1" i="1" dirty="0" smtClean="0"/>
              <a:t>Участники</a:t>
            </a:r>
            <a:r>
              <a:rPr lang="ru-RU" b="1" i="1" dirty="0"/>
              <a:t>: </a:t>
            </a:r>
            <a:r>
              <a:rPr lang="ru-RU" i="1" dirty="0" smtClean="0"/>
              <a:t>один/группа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Воспитатель привлекает внимание детей друг к другу. Ласково обняв малышей, он обращается поочередно к каждому из них: «Посмотри, Сашенька, кто сидит рядом с нами. Это Ванечка. Ванечка, а это Саша. Видишь, какие у него красивые глазки, волосики. У Ванечки волосики черные, а у тебя какие? Белые. Саша, тебе нравится Ванечка? А тебе, Ваня, нравится Сашенька?» Таким же образом можно обратить внимание малышей на ротик, носик, ручки, ножки; элементы одежды.</a:t>
            </a:r>
          </a:p>
          <a:p>
            <a:pPr algn="just"/>
            <a:r>
              <a:rPr lang="ru-RU" sz="1600" dirty="0" smtClean="0">
                <a:latin typeface="Times New Roman" panose="02020603050405020304" pitchFamily="18" charset="0"/>
                <a:cs typeface="Times New Roman" panose="02020603050405020304" pitchFamily="18" charset="0"/>
              </a:rPr>
              <a:t>Затем педагог спрашивает у детей, как их называют мама, папа, бабушка, предлагает малышам назвать друг друга по имени.</a:t>
            </a:r>
          </a:p>
          <a:p>
            <a:pPr algn="just"/>
            <a:r>
              <a:rPr lang="ru-RU" sz="1600" dirty="0" smtClean="0">
                <a:latin typeface="Times New Roman" panose="02020603050405020304" pitchFamily="18" charset="0"/>
                <a:cs typeface="Times New Roman" panose="02020603050405020304" pitchFamily="18" charset="0"/>
              </a:rPr>
              <a:t>Внимание малышей друг к другу можно привлечь и с помощью зеркала. В этом случае дети могут видеть и себя, и сверстника одновременно, сравнивая цвет волос, глаз, одежду друг друга.</a:t>
            </a:r>
          </a:p>
          <a:p>
            <a:pPr algn="just"/>
            <a:r>
              <a:rPr lang="ru-RU" sz="1600" dirty="0" smtClean="0">
                <a:latin typeface="Times New Roman" panose="02020603050405020304" pitchFamily="18" charset="0"/>
                <a:cs typeface="Times New Roman" panose="02020603050405020304" pitchFamily="18" charset="0"/>
              </a:rPr>
              <a:t>После такого взаимного рассматривания можно перейти к подражательным действиям</a:t>
            </a:r>
          </a:p>
          <a:p>
            <a:pPr algn="just"/>
            <a:endParaRPr lang="ru-RU" dirty="0" smtClean="0">
              <a:latin typeface="Times New Roman" panose="02020603050405020304" pitchFamily="18" charset="0"/>
              <a:cs typeface="Times New Roman" panose="02020603050405020304"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№1</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653" y="1091769"/>
            <a:ext cx="2470638" cy="1482383"/>
          </a:xfrm>
          <a:prstGeom prst="rect">
            <a:avLst/>
          </a:prstGeom>
        </p:spPr>
      </p:pic>
    </p:spTree>
    <p:extLst>
      <p:ext uri="{BB962C8B-B14F-4D97-AF65-F5344CB8AC3E}">
        <p14:creationId xmlns:p14="http://schemas.microsoft.com/office/powerpoint/2010/main" val="419477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5.3. Пальчиковые игры</a:t>
            </a:r>
          </a:p>
        </p:txBody>
      </p:sp>
      <p:sp>
        <p:nvSpPr>
          <p:cNvPr id="9" name="Прямоугольник 8"/>
          <p:cNvSpPr/>
          <p:nvPr/>
        </p:nvSpPr>
        <p:spPr>
          <a:xfrm>
            <a:off x="260837" y="3138217"/>
            <a:ext cx="6260123" cy="2893100"/>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«ЖУК»</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r>
              <a:rPr lang="ru-RU" sz="1600" dirty="0" smtClean="0"/>
              <a:t>Имитируйте движения по тексту, чтобы дети их повторяли.</a:t>
            </a:r>
          </a:p>
          <a:p>
            <a:r>
              <a:rPr lang="ru-RU" sz="1600" dirty="0" smtClean="0"/>
              <a:t>На лужайке над ромашкой </a:t>
            </a:r>
            <a:r>
              <a:rPr lang="ru-RU" sz="1600" i="1" dirty="0" smtClean="0"/>
              <a:t>(Положить руки на стол ладонями вниз.)</a:t>
            </a:r>
            <a:endParaRPr lang="ru-RU" sz="1600" dirty="0" smtClean="0"/>
          </a:p>
          <a:p>
            <a:r>
              <a:rPr lang="ru-RU" sz="1600" dirty="0" smtClean="0"/>
              <a:t>Жук летал в цветной рубашке; </a:t>
            </a:r>
            <a:r>
              <a:rPr lang="ru-RU" sz="1600" i="1" dirty="0" smtClean="0"/>
              <a:t>(Медленно согнуть и разогнуть пальцы.)</a:t>
            </a:r>
            <a:endParaRPr lang="ru-RU" sz="1600" dirty="0" smtClean="0"/>
          </a:p>
          <a:p>
            <a:r>
              <a:rPr lang="ru-RU" sz="1600" dirty="0" err="1" smtClean="0"/>
              <a:t>Жу-жу-жу</a:t>
            </a:r>
            <a:r>
              <a:rPr lang="ru-RU" sz="1600" dirty="0" smtClean="0"/>
              <a:t>, </a:t>
            </a:r>
            <a:r>
              <a:rPr lang="ru-RU" sz="1600" dirty="0" err="1" smtClean="0"/>
              <a:t>жу-жу-жу</a:t>
            </a:r>
            <a:r>
              <a:rPr lang="ru-RU" sz="1600" dirty="0" smtClean="0"/>
              <a:t>, </a:t>
            </a:r>
            <a:r>
              <a:rPr lang="ru-RU" sz="1600" i="1" dirty="0" smtClean="0"/>
              <a:t>(Поднять руки вверх.)</a:t>
            </a:r>
            <a:endParaRPr lang="ru-RU" sz="1600" dirty="0" smtClean="0"/>
          </a:p>
          <a:p>
            <a:r>
              <a:rPr lang="ru-RU" sz="1600" dirty="0" smtClean="0"/>
              <a:t>Я с ромашками дружу. </a:t>
            </a:r>
            <a:r>
              <a:rPr lang="ru-RU" sz="1600" i="1" dirty="0" smtClean="0"/>
              <a:t>(Развести пальцы веером.)</a:t>
            </a:r>
            <a:endParaRPr lang="ru-RU" sz="1600" dirty="0" smtClean="0"/>
          </a:p>
          <a:p>
            <a:r>
              <a:rPr lang="ru-RU" sz="1600" dirty="0" smtClean="0"/>
              <a:t>Тихо на ветру качаюсь, </a:t>
            </a:r>
            <a:r>
              <a:rPr lang="ru-RU" sz="1600" i="1" dirty="0" smtClean="0"/>
              <a:t>(Покачать руками из стороны в сторону.)</a:t>
            </a:r>
            <a:endParaRPr lang="ru-RU" sz="1600" dirty="0" smtClean="0"/>
          </a:p>
          <a:p>
            <a:r>
              <a:rPr lang="ru-RU" sz="1600" dirty="0" smtClean="0"/>
              <a:t>Низко, низко наклоняюсь. </a:t>
            </a:r>
            <a:r>
              <a:rPr lang="ru-RU" sz="1600" i="1" dirty="0" smtClean="0"/>
              <a:t>(Медленно наклонить кисти рук вперед.)</a:t>
            </a:r>
            <a:endParaRPr lang="ru-RU" sz="1600" dirty="0" smtClean="0"/>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№25</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5.3. Пальчиковые игры</a:t>
            </a:r>
          </a:p>
        </p:txBody>
      </p:sp>
      <p:sp>
        <p:nvSpPr>
          <p:cNvPr id="9" name="Прямоугольник 8"/>
          <p:cNvSpPr/>
          <p:nvPr/>
        </p:nvSpPr>
        <p:spPr>
          <a:xfrm>
            <a:off x="260837" y="3138217"/>
            <a:ext cx="6260123" cy="2400657"/>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«ХОЗЯЙКА»</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r>
              <a:rPr lang="ru-RU" sz="1600" u="sng" dirty="0" smtClean="0">
                <a:latin typeface="Times New Roman" pitchFamily="18" charset="0"/>
                <a:cs typeface="Times New Roman" pitchFamily="18" charset="0"/>
              </a:rPr>
              <a:t>Кукле кашу я сварю</a:t>
            </a:r>
            <a:r>
              <a:rPr lang="ru-RU" sz="1600" dirty="0" smtClean="0">
                <a:latin typeface="Times New Roman" pitchFamily="18" charset="0"/>
                <a:cs typeface="Times New Roman" pitchFamily="18" charset="0"/>
              </a:rPr>
              <a:t>: (Помешать </a:t>
            </a:r>
            <a:r>
              <a:rPr lang="ru-RU" sz="1600" i="1" dirty="0" smtClean="0">
                <a:latin typeface="Times New Roman" pitchFamily="18" charset="0"/>
                <a:cs typeface="Times New Roman" pitchFamily="18" charset="0"/>
              </a:rPr>
              <a:t>«кашу»</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В миску молока налью, (</a:t>
            </a:r>
            <a:r>
              <a:rPr lang="ru-RU" sz="1600" i="1" dirty="0" smtClean="0">
                <a:latin typeface="Times New Roman" pitchFamily="18" charset="0"/>
                <a:cs typeface="Times New Roman" pitchFamily="18" charset="0"/>
              </a:rPr>
              <a:t>«Налить»</a:t>
            </a:r>
            <a:r>
              <a:rPr lang="ru-RU" sz="1600" dirty="0" smtClean="0">
                <a:latin typeface="Times New Roman" pitchFamily="18" charset="0"/>
                <a:cs typeface="Times New Roman" pitchFamily="18" charset="0"/>
              </a:rPr>
              <a:t> молоко.)</a:t>
            </a:r>
          </a:p>
          <a:p>
            <a:r>
              <a:rPr lang="ru-RU" sz="1600" dirty="0" smtClean="0">
                <a:latin typeface="Times New Roman" pitchFamily="18" charset="0"/>
                <a:cs typeface="Times New Roman" pitchFamily="18" charset="0"/>
              </a:rPr>
              <a:t>Положу туда крупу (</a:t>
            </a:r>
            <a:r>
              <a:rPr lang="ru-RU" sz="1600" i="1" dirty="0" smtClean="0">
                <a:latin typeface="Times New Roman" pitchFamily="18" charset="0"/>
                <a:cs typeface="Times New Roman" pitchFamily="18" charset="0"/>
              </a:rPr>
              <a:t>«Насыпать»</a:t>
            </a:r>
            <a:r>
              <a:rPr lang="ru-RU" sz="1600" dirty="0" smtClean="0">
                <a:latin typeface="Times New Roman" pitchFamily="18" charset="0"/>
                <a:cs typeface="Times New Roman" pitchFamily="18" charset="0"/>
              </a:rPr>
              <a:t> крупу.)</a:t>
            </a:r>
          </a:p>
          <a:p>
            <a:r>
              <a:rPr lang="ru-RU" sz="1600" dirty="0" smtClean="0">
                <a:latin typeface="Times New Roman" pitchFamily="18" charset="0"/>
                <a:cs typeface="Times New Roman" pitchFamily="18" charset="0"/>
              </a:rPr>
              <a:t>И поставлю на плиту. (</a:t>
            </a:r>
            <a:r>
              <a:rPr lang="ru-RU" sz="1600" i="1" dirty="0" smtClean="0">
                <a:latin typeface="Times New Roman" pitchFamily="18" charset="0"/>
                <a:cs typeface="Times New Roman" pitchFamily="18" charset="0"/>
              </a:rPr>
              <a:t>«Поставить»</a:t>
            </a:r>
            <a:r>
              <a:rPr lang="ru-RU" sz="1600" dirty="0" smtClean="0">
                <a:latin typeface="Times New Roman" pitchFamily="18" charset="0"/>
                <a:cs typeface="Times New Roman" pitchFamily="18" charset="0"/>
              </a:rPr>
              <a:t> кастрюлю на плиту.)</a:t>
            </a:r>
          </a:p>
          <a:p>
            <a:r>
              <a:rPr lang="ru-RU" sz="1600" dirty="0" smtClean="0">
                <a:latin typeface="Times New Roman" pitchFamily="18" charset="0"/>
                <a:cs typeface="Times New Roman" pitchFamily="18" charset="0"/>
              </a:rPr>
              <a:t>Будет каша хороша! </a:t>
            </a:r>
            <a:r>
              <a:rPr lang="ru-RU" sz="1600" i="1" dirty="0" smtClean="0">
                <a:latin typeface="Times New Roman" pitchFamily="18" charset="0"/>
                <a:cs typeface="Times New Roman" pitchFamily="18" charset="0"/>
              </a:rPr>
              <a:t>(Хлопнуть в ладоши.)</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Кушай, кукла, не спеша. </a:t>
            </a:r>
            <a:r>
              <a:rPr lang="ru-RU" sz="1600" i="1" dirty="0" smtClean="0">
                <a:latin typeface="Times New Roman" pitchFamily="18" charset="0"/>
                <a:cs typeface="Times New Roman" pitchFamily="18" charset="0"/>
              </a:rPr>
              <a:t>(Погрозить указательным пальцем.)</a:t>
            </a:r>
            <a:endParaRPr lang="ru-RU" sz="1600" dirty="0" smtClean="0">
              <a:latin typeface="Times New Roman" pitchFamily="18" charset="0"/>
              <a:cs typeface="Times New Roman"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№26</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5.4. Хороводные игры</a:t>
            </a:r>
          </a:p>
        </p:txBody>
      </p:sp>
      <p:sp>
        <p:nvSpPr>
          <p:cNvPr id="9" name="Прямоугольник 8"/>
          <p:cNvSpPr/>
          <p:nvPr/>
        </p:nvSpPr>
        <p:spPr>
          <a:xfrm>
            <a:off x="260837" y="3138217"/>
            <a:ext cx="6260123" cy="4124206"/>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«ВСТАНЬТЕ, ДЕТИ, ВСТАНЬТЕ В КРУГ»</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Возьмите одного ребенка за руку и предложите остальным тоже взяться за ручки, образуя цепочку. Можно походить по комнате цепочкой, затем повести ее так, чтобы сомкнулся круг. Можно предложить детям встать в кружок вокруг какой -</a:t>
            </a:r>
            <a:r>
              <a:rPr lang="ru-RU" sz="1600" dirty="0" err="1" smtClean="0">
                <a:latin typeface="Times New Roman" pitchFamily="18" charset="0"/>
                <a:cs typeface="Times New Roman" pitchFamily="18" charset="0"/>
              </a:rPr>
              <a:t>нибудь</a:t>
            </a:r>
            <a:r>
              <a:rPr lang="ru-RU" sz="1600" dirty="0" smtClean="0">
                <a:latin typeface="Times New Roman" pitchFamily="18" charset="0"/>
                <a:cs typeface="Times New Roman" pitchFamily="18" charset="0"/>
              </a:rPr>
              <a:t> игрушки или одного ребенка. Затем, напевая </a:t>
            </a:r>
            <a:r>
              <a:rPr lang="ru-RU" sz="1600" u="sng" dirty="0" smtClean="0">
                <a:latin typeface="Times New Roman" pitchFamily="18" charset="0"/>
                <a:cs typeface="Times New Roman" pitchFamily="18" charset="0"/>
              </a:rPr>
              <a:t>песенку</a:t>
            </a:r>
            <a:r>
              <a:rPr lang="ru-RU" sz="1600" dirty="0" smtClean="0">
                <a:latin typeface="Times New Roman" pitchFamily="18" charset="0"/>
                <a:cs typeface="Times New Roman" pitchFamily="18" charset="0"/>
              </a:rPr>
              <a:t>:</a:t>
            </a:r>
          </a:p>
          <a:p>
            <a:pPr algn="just"/>
            <a:r>
              <a:rPr lang="ru-RU" sz="1600" dirty="0" smtClean="0">
                <a:latin typeface="Times New Roman" pitchFamily="18" charset="0"/>
                <a:cs typeface="Times New Roman" pitchFamily="18" charset="0"/>
              </a:rPr>
              <a:t>Встаньте, дети,</a:t>
            </a:r>
          </a:p>
          <a:p>
            <a:pPr algn="just"/>
            <a:r>
              <a:rPr lang="ru-RU" sz="1600" dirty="0" smtClean="0">
                <a:latin typeface="Times New Roman" pitchFamily="18" charset="0"/>
                <a:cs typeface="Times New Roman" pitchFamily="18" charset="0"/>
              </a:rPr>
              <a:t>Встаньте в круг,</a:t>
            </a:r>
          </a:p>
          <a:p>
            <a:pPr algn="just"/>
            <a:r>
              <a:rPr lang="ru-RU" sz="1600" dirty="0" smtClean="0">
                <a:latin typeface="Times New Roman" pitchFamily="18" charset="0"/>
                <a:cs typeface="Times New Roman" pitchFamily="18" charset="0"/>
              </a:rPr>
              <a:t>Встаньте в круг,</a:t>
            </a:r>
          </a:p>
          <a:p>
            <a:pPr algn="just"/>
            <a:r>
              <a:rPr lang="ru-RU" sz="1600" dirty="0" smtClean="0">
                <a:latin typeface="Times New Roman" pitchFamily="18" charset="0"/>
                <a:cs typeface="Times New Roman" pitchFamily="18" charset="0"/>
              </a:rPr>
              <a:t>Встаньте в круг,</a:t>
            </a:r>
          </a:p>
          <a:p>
            <a:pPr algn="just"/>
            <a:r>
              <a:rPr lang="ru-RU" sz="1600" dirty="0" smtClean="0">
                <a:latin typeface="Times New Roman" pitchFamily="18" charset="0"/>
                <a:cs typeface="Times New Roman" pitchFamily="18" charset="0"/>
              </a:rPr>
              <a:t>Ты мой друг</a:t>
            </a:r>
          </a:p>
          <a:p>
            <a:pPr algn="just"/>
            <a:r>
              <a:rPr lang="ru-RU" sz="1600" dirty="0" smtClean="0">
                <a:latin typeface="Times New Roman" pitchFamily="18" charset="0"/>
                <a:cs typeface="Times New Roman" pitchFamily="18" charset="0"/>
              </a:rPr>
              <a:t>И я твой друг,</a:t>
            </a:r>
          </a:p>
          <a:p>
            <a:pPr algn="just"/>
            <a:r>
              <a:rPr lang="ru-RU" sz="1600" dirty="0" smtClean="0">
                <a:latin typeface="Times New Roman" pitchFamily="18" charset="0"/>
                <a:cs typeface="Times New Roman" pitchFamily="18" charset="0"/>
              </a:rPr>
              <a:t>Самый лучший друг.</a:t>
            </a:r>
          </a:p>
          <a:p>
            <a:pPr algn="just"/>
            <a:r>
              <a:rPr lang="ru-RU" sz="1600" dirty="0" smtClean="0">
                <a:latin typeface="Times New Roman" pitchFamily="18" charset="0"/>
                <a:cs typeface="Times New Roman" pitchFamily="18" charset="0"/>
              </a:rPr>
              <a:t>Ведите хоровод по кругу сначала в одну, а потом в другую сторону.</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№38</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5.4. Хороводные игры</a:t>
            </a:r>
          </a:p>
        </p:txBody>
      </p:sp>
      <p:sp>
        <p:nvSpPr>
          <p:cNvPr id="9" name="Прямоугольник 8"/>
          <p:cNvSpPr/>
          <p:nvPr/>
        </p:nvSpPr>
        <p:spPr>
          <a:xfrm>
            <a:off x="260837" y="3138217"/>
            <a:ext cx="6260123" cy="3631763"/>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«КАРАВАЙ»</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Как на Машины именины</a:t>
            </a:r>
          </a:p>
          <a:p>
            <a:r>
              <a:rPr lang="ru-RU" sz="1600" u="sng" dirty="0" smtClean="0">
                <a:latin typeface="Times New Roman" panose="02020603050405020304" pitchFamily="18" charset="0"/>
                <a:cs typeface="Times New Roman" panose="02020603050405020304" pitchFamily="18" charset="0"/>
              </a:rPr>
              <a:t>Испекли мы каравай</a:t>
            </a:r>
            <a:r>
              <a:rPr lang="ru-RU" sz="1600" dirty="0" smtClean="0">
                <a:latin typeface="Times New Roman" panose="02020603050405020304" pitchFamily="18" charset="0"/>
                <a:cs typeface="Times New Roman" panose="02020603050405020304" pitchFamily="18" charset="0"/>
              </a:rPr>
              <a:t>:</a:t>
            </a:r>
          </a:p>
          <a:p>
            <a:r>
              <a:rPr lang="ru-RU" sz="1600" dirty="0" smtClean="0">
                <a:latin typeface="Times New Roman" panose="02020603050405020304" pitchFamily="18" charset="0"/>
                <a:cs typeface="Times New Roman" panose="02020603050405020304" pitchFamily="18" charset="0"/>
              </a:rPr>
              <a:t>Вот такой вышины! </a:t>
            </a:r>
            <a:r>
              <a:rPr lang="ru-RU" sz="1600" i="1" dirty="0" smtClean="0">
                <a:latin typeface="Times New Roman" panose="02020603050405020304" pitchFamily="18" charset="0"/>
                <a:cs typeface="Times New Roman" panose="02020603050405020304" pitchFamily="18" charset="0"/>
              </a:rPr>
              <a:t>(поднимают руки как можно выше)</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Вот такой низины! </a:t>
            </a:r>
            <a:r>
              <a:rPr lang="ru-RU" sz="1600" i="1" dirty="0" smtClean="0">
                <a:latin typeface="Times New Roman" panose="02020603050405020304" pitchFamily="18" charset="0"/>
                <a:cs typeface="Times New Roman" panose="02020603050405020304" pitchFamily="18" charset="0"/>
              </a:rPr>
              <a:t>(опускают руки как можно ниже)</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Вот такой ширины! </a:t>
            </a:r>
            <a:r>
              <a:rPr lang="ru-RU" sz="1600" i="1" dirty="0" smtClean="0">
                <a:latin typeface="Times New Roman" panose="02020603050405020304" pitchFamily="18" charset="0"/>
                <a:cs typeface="Times New Roman" panose="02020603050405020304" pitchFamily="18" charset="0"/>
              </a:rPr>
              <a:t>(разбегаются как можно шире)</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Вот такой ужины! </a:t>
            </a:r>
            <a:r>
              <a:rPr lang="ru-RU" sz="1600" i="1" dirty="0" smtClean="0">
                <a:latin typeface="Times New Roman" panose="02020603050405020304" pitchFamily="18" charset="0"/>
                <a:cs typeface="Times New Roman" panose="02020603050405020304" pitchFamily="18" charset="0"/>
              </a:rPr>
              <a:t>(сходят к центру)</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Каравай, каравай,</a:t>
            </a:r>
          </a:p>
          <a:p>
            <a:r>
              <a:rPr lang="ru-RU" sz="1600" dirty="0" smtClean="0">
                <a:latin typeface="Times New Roman" pitchFamily="18" charset="0"/>
                <a:cs typeface="Times New Roman" pitchFamily="18" charset="0"/>
              </a:rPr>
              <a:t>Кого хочешь, выбирай!</a:t>
            </a:r>
          </a:p>
          <a:p>
            <a:r>
              <a:rPr lang="ru-RU" sz="1600" dirty="0" smtClean="0">
                <a:latin typeface="Times New Roman" pitchFamily="18" charset="0"/>
                <a:cs typeface="Times New Roman" pitchFamily="18" charset="0"/>
              </a:rPr>
              <a:t>Я люблю, конечно, всех,</a:t>
            </a:r>
          </a:p>
          <a:p>
            <a:r>
              <a:rPr lang="ru-RU" sz="1600" dirty="0" smtClean="0">
                <a:latin typeface="Times New Roman" pitchFamily="18" charset="0"/>
                <a:cs typeface="Times New Roman" pitchFamily="18" charset="0"/>
              </a:rPr>
              <a:t>Ну а Катю - больше всех</a:t>
            </a:r>
          </a:p>
          <a:p>
            <a:endParaRPr lang="ru-RU" sz="1600" dirty="0" smtClean="0">
              <a:latin typeface="Times New Roman" pitchFamily="18" charset="0"/>
              <a:cs typeface="Times New Roman"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a:t>
            </a:r>
            <a:r>
              <a:rPr lang="ru-RU" sz="2800" b="1" dirty="0" smtClean="0">
                <a:latin typeface="Times New Roman" panose="02020603050405020304" pitchFamily="18" charset="0"/>
                <a:cs typeface="Times New Roman" panose="02020603050405020304" pitchFamily="18" charset="0"/>
              </a:rPr>
              <a:t>39</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5.4. Хороводные игры</a:t>
            </a:r>
          </a:p>
        </p:txBody>
      </p:sp>
      <p:sp>
        <p:nvSpPr>
          <p:cNvPr id="9" name="Прямоугольник 8"/>
          <p:cNvSpPr/>
          <p:nvPr/>
        </p:nvSpPr>
        <p:spPr>
          <a:xfrm>
            <a:off x="260837" y="3138217"/>
            <a:ext cx="6260123" cy="5109091"/>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«ВСЕ ЗАХЛОПАЛИ В ЛАДОШИ»</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endParaRPr lang="ru-RU" sz="1600" dirty="0" smtClean="0"/>
          </a:p>
          <a:p>
            <a:r>
              <a:rPr lang="ru-RU" sz="1600" dirty="0" smtClean="0">
                <a:latin typeface="Times New Roman" pitchFamily="18" charset="0"/>
                <a:cs typeface="Times New Roman" pitchFamily="18" charset="0"/>
              </a:rPr>
              <a:t>Желающие участвовать в игре берутся за ручки и образуют круг. Начинайте петь песенку </a:t>
            </a:r>
            <a:r>
              <a:rPr lang="ru-RU" sz="1600" i="1" dirty="0" smtClean="0">
                <a:latin typeface="Times New Roman" pitchFamily="18" charset="0"/>
                <a:cs typeface="Times New Roman" pitchFamily="18" charset="0"/>
              </a:rPr>
              <a:t>«Все захлопали в ладошки…»</a:t>
            </a:r>
            <a:r>
              <a:rPr lang="ru-RU" sz="1600" dirty="0" smtClean="0">
                <a:latin typeface="Times New Roman" pitchFamily="18" charset="0"/>
                <a:cs typeface="Times New Roman" pitchFamily="18" charset="0"/>
              </a:rPr>
              <a:t>, показывая движения, которые последовательно повторяют дети.</a:t>
            </a:r>
          </a:p>
          <a:p>
            <a:r>
              <a:rPr lang="ru-RU" sz="1600" dirty="0" smtClean="0">
                <a:latin typeface="Times New Roman" pitchFamily="18" charset="0"/>
                <a:cs typeface="Times New Roman" pitchFamily="18" charset="0"/>
              </a:rPr>
              <a:t>Все захлопали в ладошки</a:t>
            </a:r>
          </a:p>
          <a:p>
            <a:r>
              <a:rPr lang="ru-RU" sz="1600" dirty="0" smtClean="0">
                <a:latin typeface="Times New Roman" pitchFamily="18" charset="0"/>
                <a:cs typeface="Times New Roman" pitchFamily="18" charset="0"/>
              </a:rPr>
              <a:t>Дружно, веселее.</a:t>
            </a:r>
          </a:p>
          <a:p>
            <a:r>
              <a:rPr lang="ru-RU" sz="1600" dirty="0" smtClean="0">
                <a:latin typeface="Times New Roman" pitchFamily="18" charset="0"/>
                <a:cs typeface="Times New Roman" pitchFamily="18" charset="0"/>
              </a:rPr>
              <a:t>Застучали наши ножки</a:t>
            </a:r>
          </a:p>
          <a:p>
            <a:r>
              <a:rPr lang="ru-RU" sz="1600" dirty="0" smtClean="0">
                <a:latin typeface="Times New Roman" pitchFamily="18" charset="0"/>
                <a:cs typeface="Times New Roman" pitchFamily="18" charset="0"/>
              </a:rPr>
              <a:t>Громче и быстрее.</a:t>
            </a:r>
          </a:p>
          <a:p>
            <a:r>
              <a:rPr lang="ru-RU" sz="1600" dirty="0" smtClean="0">
                <a:latin typeface="Times New Roman" pitchFamily="18" charset="0"/>
                <a:cs typeface="Times New Roman" pitchFamily="18" charset="0"/>
              </a:rPr>
              <a:t>По </a:t>
            </a:r>
            <a:r>
              <a:rPr lang="ru-RU" sz="1600" dirty="0" err="1" smtClean="0">
                <a:latin typeface="Times New Roman" pitchFamily="18" charset="0"/>
                <a:cs typeface="Times New Roman" pitchFamily="18" charset="0"/>
              </a:rPr>
              <a:t>коленочкам</a:t>
            </a:r>
            <a:r>
              <a:rPr lang="ru-RU" sz="1600" dirty="0" smtClean="0">
                <a:latin typeface="Times New Roman" pitchFamily="18" charset="0"/>
                <a:cs typeface="Times New Roman" pitchFamily="18" charset="0"/>
              </a:rPr>
              <a:t> ударим,</a:t>
            </a:r>
          </a:p>
          <a:p>
            <a:r>
              <a:rPr lang="ru-RU" sz="1600" dirty="0" smtClean="0">
                <a:latin typeface="Times New Roman" pitchFamily="18" charset="0"/>
                <a:cs typeface="Times New Roman" pitchFamily="18" charset="0"/>
              </a:rPr>
              <a:t>Тише, тише, тише…</a:t>
            </a:r>
          </a:p>
          <a:p>
            <a:r>
              <a:rPr lang="ru-RU" sz="1600" dirty="0" smtClean="0">
                <a:latin typeface="Times New Roman" pitchFamily="18" charset="0"/>
                <a:cs typeface="Times New Roman" pitchFamily="18" charset="0"/>
              </a:rPr>
              <a:t>Ручки, ручки поднимаем</a:t>
            </a:r>
          </a:p>
          <a:p>
            <a:r>
              <a:rPr lang="ru-RU" sz="1600" dirty="0" smtClean="0">
                <a:latin typeface="Times New Roman" pitchFamily="18" charset="0"/>
                <a:cs typeface="Times New Roman" pitchFamily="18" charset="0"/>
              </a:rPr>
              <a:t>Выше, выше, выше…</a:t>
            </a:r>
          </a:p>
          <a:p>
            <a:r>
              <a:rPr lang="ru-RU" sz="1600" dirty="0" smtClean="0">
                <a:latin typeface="Times New Roman" pitchFamily="18" charset="0"/>
                <a:cs typeface="Times New Roman" pitchFamily="18" charset="0"/>
              </a:rPr>
              <a:t>Завертелись наши ручки,</a:t>
            </a:r>
          </a:p>
          <a:p>
            <a:r>
              <a:rPr lang="ru-RU" sz="1600" dirty="0" smtClean="0">
                <a:latin typeface="Times New Roman" pitchFamily="18" charset="0"/>
                <a:cs typeface="Times New Roman" pitchFamily="18" charset="0"/>
              </a:rPr>
              <a:t>Снова опустились.</a:t>
            </a:r>
          </a:p>
          <a:p>
            <a:r>
              <a:rPr lang="ru-RU" sz="1600" dirty="0" smtClean="0">
                <a:latin typeface="Times New Roman" pitchFamily="18" charset="0"/>
                <a:cs typeface="Times New Roman" pitchFamily="18" charset="0"/>
              </a:rPr>
              <a:t>Покружились, покружились</a:t>
            </a:r>
          </a:p>
          <a:p>
            <a:r>
              <a:rPr lang="ru-RU" sz="1600" dirty="0" smtClean="0">
                <a:latin typeface="Times New Roman" pitchFamily="18" charset="0"/>
                <a:cs typeface="Times New Roman" pitchFamily="18" charset="0"/>
              </a:rPr>
              <a:t>И остановились.</a:t>
            </a:r>
          </a:p>
          <a:p>
            <a:endParaRPr lang="ru-RU" sz="1600" dirty="0" smtClean="0">
              <a:latin typeface="Times New Roman" pitchFamily="18" charset="0"/>
              <a:cs typeface="Times New Roman"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№40</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5.4. Хороводные игры</a:t>
            </a:r>
          </a:p>
        </p:txBody>
      </p:sp>
      <p:sp>
        <p:nvSpPr>
          <p:cNvPr id="9" name="Прямоугольник 8"/>
          <p:cNvSpPr/>
          <p:nvPr/>
        </p:nvSpPr>
        <p:spPr>
          <a:xfrm>
            <a:off x="260837" y="3138217"/>
            <a:ext cx="6260123" cy="4124206"/>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«МЫ ТОПАЕМ»</a:t>
            </a:r>
          </a:p>
          <a:p>
            <a:r>
              <a:rPr lang="ru-RU" b="1" i="1" dirty="0" smtClean="0"/>
              <a:t>Участники</a:t>
            </a:r>
            <a:r>
              <a:rPr lang="ru-RU" b="1" i="1" dirty="0"/>
              <a:t>: </a:t>
            </a:r>
            <a:r>
              <a:rPr lang="ru-RU" i="1" dirty="0" smtClean="0"/>
              <a:t>группа</a:t>
            </a:r>
          </a:p>
          <a:p>
            <a:endParaRPr lang="ru-RU" sz="1600" dirty="0" smtClean="0"/>
          </a:p>
          <a:p>
            <a:r>
              <a:rPr lang="ru-RU" sz="1600" dirty="0" smtClean="0">
                <a:latin typeface="Times New Roman" pitchFamily="18" charset="0"/>
                <a:cs typeface="Times New Roman" pitchFamily="18" charset="0"/>
              </a:rPr>
              <a:t>Играющие становятся в круг на таком расстоянии, чтобы не мешать друг другу. Воспитатель медленно читает стихотворение, дети действуют, согласно его содержанию.</a:t>
            </a:r>
          </a:p>
          <a:p>
            <a:r>
              <a:rPr lang="ru-RU" sz="1600" dirty="0" smtClean="0">
                <a:latin typeface="Times New Roman" pitchFamily="18" charset="0"/>
                <a:cs typeface="Times New Roman" pitchFamily="18" charset="0"/>
              </a:rPr>
              <a:t>«Мы топаем ногами,</a:t>
            </a:r>
          </a:p>
          <a:p>
            <a:r>
              <a:rPr lang="ru-RU" sz="1600" dirty="0" smtClean="0">
                <a:latin typeface="Times New Roman" pitchFamily="18" charset="0"/>
                <a:cs typeface="Times New Roman" pitchFamily="18" charset="0"/>
              </a:rPr>
              <a:t>Мы хлопаем руками,</a:t>
            </a:r>
          </a:p>
          <a:p>
            <a:r>
              <a:rPr lang="ru-RU" sz="1600" dirty="0" smtClean="0">
                <a:latin typeface="Times New Roman" pitchFamily="18" charset="0"/>
                <a:cs typeface="Times New Roman" pitchFamily="18" charset="0"/>
              </a:rPr>
              <a:t>Киваем головами.</a:t>
            </a:r>
          </a:p>
          <a:p>
            <a:r>
              <a:rPr lang="ru-RU" sz="1600" dirty="0" smtClean="0">
                <a:latin typeface="Times New Roman" pitchFamily="18" charset="0"/>
                <a:cs typeface="Times New Roman" pitchFamily="18" charset="0"/>
              </a:rPr>
              <a:t>Мы руки поднимаем,</a:t>
            </a:r>
          </a:p>
          <a:p>
            <a:r>
              <a:rPr lang="ru-RU" sz="1600" dirty="0" smtClean="0">
                <a:latin typeface="Times New Roman" pitchFamily="18" charset="0"/>
                <a:cs typeface="Times New Roman" pitchFamily="18" charset="0"/>
              </a:rPr>
              <a:t>Мы руки опускаем,</a:t>
            </a:r>
          </a:p>
          <a:p>
            <a:r>
              <a:rPr lang="ru-RU" sz="1600" dirty="0" smtClean="0">
                <a:latin typeface="Times New Roman" pitchFamily="18" charset="0"/>
                <a:cs typeface="Times New Roman" pitchFamily="18" charset="0"/>
              </a:rPr>
              <a:t>Мы руки подаем».</a:t>
            </a:r>
          </a:p>
          <a:p>
            <a:r>
              <a:rPr lang="ru-RU" sz="1600" dirty="0" smtClean="0">
                <a:latin typeface="Times New Roman" pitchFamily="18" charset="0"/>
                <a:cs typeface="Times New Roman" pitchFamily="18" charset="0"/>
              </a:rPr>
              <a:t>Дети соединяют руки, образуя круг.</a:t>
            </a:r>
          </a:p>
          <a:p>
            <a:r>
              <a:rPr lang="ru-RU" sz="1600" i="1" dirty="0" smtClean="0">
                <a:latin typeface="Times New Roman" pitchFamily="18" charset="0"/>
                <a:cs typeface="Times New Roman" pitchFamily="18" charset="0"/>
              </a:rPr>
              <a:t>«И бегаем кругом, И бегаем кругом»</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Все бегут, воспитатель </a:t>
            </a:r>
            <a:r>
              <a:rPr lang="ru-RU" sz="1600" u="sng" dirty="0" smtClean="0">
                <a:latin typeface="Times New Roman" pitchFamily="18" charset="0"/>
                <a:cs typeface="Times New Roman" pitchFamily="18" charset="0"/>
              </a:rPr>
              <a:t>говорит</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«Стой!»</a:t>
            </a:r>
            <a:r>
              <a:rPr lang="ru-RU" sz="1600" dirty="0" smtClean="0">
                <a:latin typeface="Times New Roman" pitchFamily="18" charset="0"/>
                <a:cs typeface="Times New Roman" pitchFamily="18" charset="0"/>
              </a:rPr>
              <a:t> Малыши останавливаются. Игра повторяется.</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№41</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5.5. Игры с правилами</a:t>
            </a:r>
          </a:p>
        </p:txBody>
      </p:sp>
      <p:sp>
        <p:nvSpPr>
          <p:cNvPr id="9" name="Прямоугольник 8"/>
          <p:cNvSpPr/>
          <p:nvPr/>
        </p:nvSpPr>
        <p:spPr>
          <a:xfrm>
            <a:off x="199877" y="2187241"/>
            <a:ext cx="6260123" cy="6832640"/>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«СОЛНЫШКО И ДОЖДИК»</a:t>
            </a:r>
          </a:p>
          <a:p>
            <a:r>
              <a:rPr lang="ru-RU" b="1" i="1" dirty="0" smtClean="0"/>
              <a:t>Участники</a:t>
            </a:r>
            <a:r>
              <a:rPr lang="ru-RU" b="1" i="1" dirty="0"/>
              <a:t>: </a:t>
            </a:r>
            <a:r>
              <a:rPr lang="ru-RU" i="1" dirty="0" smtClean="0"/>
              <a:t>группа</a:t>
            </a:r>
          </a:p>
          <a:p>
            <a:endParaRPr lang="ru-RU" sz="1600" dirty="0" smtClean="0"/>
          </a:p>
          <a:p>
            <a:pPr algn="just"/>
            <a:r>
              <a:rPr lang="ru-RU" sz="1200" dirty="0" smtClean="0">
                <a:latin typeface="Times New Roman" pitchFamily="18" charset="0"/>
                <a:cs typeface="Times New Roman" pitchFamily="18" charset="0"/>
              </a:rPr>
              <a:t>Воспитатель переворачивает детский стульчик спинкой вперед и предлагает всем деткам сделать то же самое. </a:t>
            </a:r>
            <a:r>
              <a:rPr lang="ru-RU" sz="1200" i="1" dirty="0" smtClean="0">
                <a:latin typeface="Times New Roman" pitchFamily="18" charset="0"/>
                <a:cs typeface="Times New Roman" pitchFamily="18" charset="0"/>
              </a:rPr>
              <a:t>«Смотрите, получился домик»</a:t>
            </a:r>
            <a:r>
              <a:rPr lang="ru-RU" sz="1200" dirty="0" smtClean="0">
                <a:latin typeface="Times New Roman" pitchFamily="18" charset="0"/>
                <a:cs typeface="Times New Roman" pitchFamily="18" charset="0"/>
              </a:rPr>
              <a:t>, — говорит он, присаживаясь перед стульчиком и выглядывая отверстие спинки, как в окошко. Называя </a:t>
            </a:r>
            <a:r>
              <a:rPr lang="ru-RU" sz="1200" b="1" dirty="0" smtClean="0">
                <a:latin typeface="Times New Roman" pitchFamily="18" charset="0"/>
                <a:cs typeface="Times New Roman" pitchFamily="18" charset="0"/>
              </a:rPr>
              <a:t>детей по имени</a:t>
            </a:r>
            <a:r>
              <a:rPr lang="ru-RU" sz="1200" dirty="0" smtClean="0">
                <a:latin typeface="Times New Roman" pitchFamily="18" charset="0"/>
                <a:cs typeface="Times New Roman" pitchFamily="18" charset="0"/>
              </a:rPr>
              <a:t>, взрослый предлагает каждому из них выглянуть в окошко и помахать рукой.</a:t>
            </a:r>
          </a:p>
          <a:p>
            <a:pPr algn="just"/>
            <a:r>
              <a:rPr lang="ru-RU" sz="1200" dirty="0" smtClean="0">
                <a:latin typeface="Times New Roman" pitchFamily="18" charset="0"/>
                <a:cs typeface="Times New Roman" pitchFamily="18" charset="0"/>
              </a:rPr>
              <a:t>Так выстроенные полукругом стульчики становятся домиками, в которых живут дети.</a:t>
            </a:r>
          </a:p>
          <a:p>
            <a:pPr algn="just"/>
            <a:r>
              <a:rPr lang="ru-RU" sz="1200" dirty="0" smtClean="0">
                <a:latin typeface="Times New Roman" pitchFamily="18" charset="0"/>
                <a:cs typeface="Times New Roman" pitchFamily="18" charset="0"/>
              </a:rPr>
              <a:t>«Какая хорошая погода! — говорит воспитатель, выглянув в окошко, — Сейчас выйду и позову </a:t>
            </a:r>
            <a:r>
              <a:rPr lang="ru-RU" sz="1200" b="1" dirty="0" smtClean="0">
                <a:latin typeface="Times New Roman" pitchFamily="18" charset="0"/>
                <a:cs typeface="Times New Roman" pitchFamily="18" charset="0"/>
              </a:rPr>
              <a:t>детей играть</a:t>
            </a:r>
            <a:r>
              <a:rPr lang="ru-RU" sz="1200" dirty="0" smtClean="0">
                <a:latin typeface="Times New Roman" pitchFamily="18" charset="0"/>
                <a:cs typeface="Times New Roman" pitchFamily="18" charset="0"/>
              </a:rPr>
              <a:t>!». Он выходит на середину комнаты и зовет всех погулять. Малыши выбегают и собираются вокруг воспитателя, а он произносит следующий </a:t>
            </a:r>
            <a:r>
              <a:rPr lang="ru-RU" sz="1200" u="sng" dirty="0" smtClean="0">
                <a:latin typeface="Times New Roman" pitchFamily="18" charset="0"/>
                <a:cs typeface="Times New Roman" pitchFamily="18" charset="0"/>
              </a:rPr>
              <a:t>текст</a:t>
            </a:r>
            <a:r>
              <a:rPr lang="ru-RU" sz="1200" dirty="0" smtClean="0">
                <a:latin typeface="Times New Roman" pitchFamily="18" charset="0"/>
                <a:cs typeface="Times New Roman" pitchFamily="18" charset="0"/>
              </a:rPr>
              <a:t>:</a:t>
            </a:r>
          </a:p>
          <a:p>
            <a:pPr algn="just"/>
            <a:r>
              <a:rPr lang="ru-RU" sz="1200" dirty="0" smtClean="0">
                <a:latin typeface="Times New Roman" pitchFamily="18" charset="0"/>
                <a:cs typeface="Times New Roman" pitchFamily="18" charset="0"/>
              </a:rPr>
              <a:t>Смотрит солнышко в окошко,</a:t>
            </a:r>
          </a:p>
          <a:p>
            <a:pPr algn="just"/>
            <a:r>
              <a:rPr lang="ru-RU" sz="1200" dirty="0" smtClean="0">
                <a:latin typeface="Times New Roman" pitchFamily="18" charset="0"/>
                <a:cs typeface="Times New Roman" pitchFamily="18" charset="0"/>
              </a:rPr>
              <a:t>Светит в нашу комнатку.</a:t>
            </a:r>
          </a:p>
          <a:p>
            <a:pPr algn="just"/>
            <a:r>
              <a:rPr lang="ru-RU" sz="1200" dirty="0" smtClean="0">
                <a:latin typeface="Times New Roman" pitchFamily="18" charset="0"/>
                <a:cs typeface="Times New Roman" pitchFamily="18" charset="0"/>
              </a:rPr>
              <a:t>Мы захлопаем в ладошки,</a:t>
            </a:r>
          </a:p>
          <a:p>
            <a:pPr algn="just"/>
            <a:r>
              <a:rPr lang="ru-RU" sz="1200" dirty="0" smtClean="0">
                <a:latin typeface="Times New Roman" pitchFamily="18" charset="0"/>
                <a:cs typeface="Times New Roman" pitchFamily="18" charset="0"/>
              </a:rPr>
              <a:t>Очень рады солнышку!</a:t>
            </a:r>
          </a:p>
          <a:p>
            <a:pPr algn="just"/>
            <a:r>
              <a:rPr lang="ru-RU" sz="1200" dirty="0" smtClean="0">
                <a:latin typeface="Times New Roman" pitchFamily="18" charset="0"/>
                <a:cs typeface="Times New Roman" pitchFamily="18" charset="0"/>
              </a:rPr>
              <a:t>Дети прослушивают и повторяют вслед за воспитателем стихотворение. Затем под его слова совершают следующие движения, подражая </a:t>
            </a:r>
            <a:r>
              <a:rPr lang="ru-RU" sz="1200" u="sng" dirty="0" smtClean="0">
                <a:latin typeface="Times New Roman" pitchFamily="18" charset="0"/>
                <a:cs typeface="Times New Roman" pitchFamily="18" charset="0"/>
              </a:rPr>
              <a:t>взрослому</a:t>
            </a:r>
            <a:r>
              <a:rPr lang="ru-RU" sz="1200" dirty="0" smtClean="0">
                <a:latin typeface="Times New Roman" pitchFamily="18" charset="0"/>
                <a:cs typeface="Times New Roman" pitchFamily="18" charset="0"/>
              </a:rPr>
              <a:t>:</a:t>
            </a:r>
          </a:p>
          <a:p>
            <a:pPr algn="just"/>
            <a:r>
              <a:rPr lang="ru-RU" sz="1200" dirty="0" smtClean="0">
                <a:latin typeface="Times New Roman" pitchFamily="18" charset="0"/>
                <a:cs typeface="Times New Roman" pitchFamily="18" charset="0"/>
              </a:rPr>
              <a:t>Топ-топ-топ-топ (все топают ножками, стоя на месте, Топ-топ-топ, Топ-топ-топ, Топ-топ -топ </a:t>
            </a:r>
            <a:r>
              <a:rPr lang="ru-RU" sz="1200" i="1" dirty="0" smtClean="0">
                <a:latin typeface="Times New Roman" pitchFamily="18" charset="0"/>
                <a:cs typeface="Times New Roman" pitchFamily="18" charset="0"/>
              </a:rPr>
              <a:t>(пауза)</a:t>
            </a:r>
            <a:r>
              <a:rPr lang="ru-RU" sz="1200" dirty="0" smtClean="0">
                <a:latin typeface="Times New Roman" pitchFamily="18" charset="0"/>
                <a:cs typeface="Times New Roman" pitchFamily="18" charset="0"/>
              </a:rPr>
              <a:t>.</a:t>
            </a:r>
          </a:p>
          <a:p>
            <a:pPr algn="just"/>
            <a:r>
              <a:rPr lang="ru-RU" sz="1200" dirty="0" smtClean="0">
                <a:latin typeface="Times New Roman" pitchFamily="18" charset="0"/>
                <a:cs typeface="Times New Roman" pitchFamily="18" charset="0"/>
              </a:rPr>
              <a:t>Хлоп, хлоп, </a:t>
            </a:r>
            <a:r>
              <a:rPr lang="ru-RU" sz="1200" dirty="0" err="1" smtClean="0">
                <a:latin typeface="Times New Roman" pitchFamily="18" charset="0"/>
                <a:cs typeface="Times New Roman" pitchFamily="18" charset="0"/>
              </a:rPr>
              <a:t>хлоп,хлоп</a:t>
            </a:r>
            <a:r>
              <a:rPr lang="ru-RU" sz="1200" dirty="0" smtClean="0">
                <a:latin typeface="Times New Roman" pitchFamily="18" charset="0"/>
                <a:cs typeface="Times New Roman" pitchFamily="18" charset="0"/>
              </a:rPr>
              <a:t> (все хлопают в ладоши, подражая воспитателю,</a:t>
            </a:r>
          </a:p>
          <a:p>
            <a:pPr algn="just"/>
            <a:r>
              <a:rPr lang="ru-RU" sz="1200" dirty="0" smtClean="0">
                <a:latin typeface="Times New Roman" pitchFamily="18" charset="0"/>
                <a:cs typeface="Times New Roman" pitchFamily="18" charset="0"/>
              </a:rPr>
              <a:t>Хлоп-хлоп-хлоп, Хлоп-хлоп-хлоп, Хлоп-хлоп-хлоп.</a:t>
            </a:r>
          </a:p>
          <a:p>
            <a:pPr algn="just"/>
            <a:r>
              <a:rPr lang="ru-RU" sz="1200" i="1" dirty="0" smtClean="0">
                <a:latin typeface="Times New Roman" pitchFamily="18" charset="0"/>
                <a:cs typeface="Times New Roman" pitchFamily="18" charset="0"/>
              </a:rPr>
              <a:t>«А теперь побегаем!»</a:t>
            </a:r>
            <a:r>
              <a:rPr lang="ru-RU" sz="1200" dirty="0" smtClean="0">
                <a:latin typeface="Times New Roman" pitchFamily="18" charset="0"/>
                <a:cs typeface="Times New Roman" pitchFamily="18" charset="0"/>
              </a:rPr>
              <a:t> — предлагает воспитатель и убегает. Дети разбегаются в разы стороны. Неожиданно для них воспитатель </a:t>
            </a:r>
            <a:r>
              <a:rPr lang="ru-RU" sz="1200" u="sng" dirty="0" smtClean="0">
                <a:latin typeface="Times New Roman" pitchFamily="18" charset="0"/>
                <a:cs typeface="Times New Roman" pitchFamily="18" charset="0"/>
              </a:rPr>
              <a:t>говорит</a:t>
            </a:r>
            <a:r>
              <a:rPr lang="ru-RU" sz="1200" dirty="0" smtClean="0">
                <a:latin typeface="Times New Roman" pitchFamily="18" charset="0"/>
                <a:cs typeface="Times New Roman" pitchFamily="18" charset="0"/>
              </a:rPr>
              <a:t>: </a:t>
            </a:r>
            <a:r>
              <a:rPr lang="ru-RU" sz="1200" i="1" dirty="0" smtClean="0">
                <a:latin typeface="Times New Roman" pitchFamily="18" charset="0"/>
                <a:cs typeface="Times New Roman" pitchFamily="18" charset="0"/>
              </a:rPr>
              <a:t>«Посмотрите, дождик начинается! Скорее домой!»</a:t>
            </a:r>
            <a:r>
              <a:rPr lang="ru-RU" sz="1200" dirty="0" smtClean="0">
                <a:latin typeface="Times New Roman" pitchFamily="18" charset="0"/>
                <a:cs typeface="Times New Roman" pitchFamily="18" charset="0"/>
              </a:rPr>
              <a:t>. Все спешат в свои домики.</a:t>
            </a:r>
          </a:p>
          <a:p>
            <a:pPr algn="just"/>
            <a:r>
              <a:rPr lang="ru-RU" sz="1200" i="1" dirty="0" smtClean="0">
                <a:latin typeface="Times New Roman" pitchFamily="18" charset="0"/>
                <a:cs typeface="Times New Roman" pitchFamily="18" charset="0"/>
              </a:rPr>
              <a:t>«Послушайте, как барабанит дождик по крышам»</a:t>
            </a:r>
            <a:r>
              <a:rPr lang="ru-RU" sz="1200" dirty="0" smtClean="0">
                <a:latin typeface="Times New Roman" pitchFamily="18" charset="0"/>
                <a:cs typeface="Times New Roman" pitchFamily="18" charset="0"/>
              </a:rPr>
              <a:t>, — говорит воспитатель и, постукивая согнутыми пальцами по сиденью стульчика, изображает шум дождя. Воспитатель и дети произносят </a:t>
            </a:r>
            <a:r>
              <a:rPr lang="ru-RU" sz="1200" u="sng" dirty="0" smtClean="0">
                <a:latin typeface="Times New Roman" pitchFamily="18" charset="0"/>
                <a:cs typeface="Times New Roman" pitchFamily="18" charset="0"/>
              </a:rPr>
              <a:t>стишок</a:t>
            </a:r>
            <a:r>
              <a:rPr lang="ru-RU" sz="1200" dirty="0" smtClean="0">
                <a:latin typeface="Times New Roman" pitchFamily="18" charset="0"/>
                <a:cs typeface="Times New Roman" pitchFamily="18" charset="0"/>
              </a:rPr>
              <a:t>:</a:t>
            </a:r>
          </a:p>
          <a:p>
            <a:pPr algn="just"/>
            <a:r>
              <a:rPr lang="ru-RU" sz="1200" dirty="0" smtClean="0">
                <a:latin typeface="Times New Roman" pitchFamily="18" charset="0"/>
                <a:cs typeface="Times New Roman" pitchFamily="18" charset="0"/>
              </a:rPr>
              <a:t>Дождик, дождик, веселей,</a:t>
            </a:r>
          </a:p>
          <a:p>
            <a:pPr algn="just"/>
            <a:r>
              <a:rPr lang="ru-RU" sz="1200" dirty="0" smtClean="0">
                <a:latin typeface="Times New Roman" pitchFamily="18" charset="0"/>
                <a:cs typeface="Times New Roman" pitchFamily="18" charset="0"/>
              </a:rPr>
              <a:t>Капай, капай, не жалей!</a:t>
            </a:r>
          </a:p>
          <a:p>
            <a:pPr algn="just"/>
            <a:r>
              <a:rPr lang="ru-RU" sz="1200" dirty="0" smtClean="0">
                <a:latin typeface="Times New Roman" pitchFamily="18" charset="0"/>
                <a:cs typeface="Times New Roman" pitchFamily="18" charset="0"/>
              </a:rPr>
              <a:t>Только нас не замочи,</a:t>
            </a:r>
          </a:p>
          <a:p>
            <a:pPr algn="just"/>
            <a:r>
              <a:rPr lang="ru-RU" sz="1200" dirty="0" smtClean="0">
                <a:latin typeface="Times New Roman" pitchFamily="18" charset="0"/>
                <a:cs typeface="Times New Roman" pitchFamily="18" charset="0"/>
              </a:rPr>
              <a:t>Зря в окошко не стучи!</a:t>
            </a:r>
          </a:p>
          <a:p>
            <a:pPr algn="just"/>
            <a:r>
              <a:rPr lang="ru-RU" sz="1200" dirty="0" smtClean="0">
                <a:latin typeface="Times New Roman" pitchFamily="18" charset="0"/>
                <a:cs typeface="Times New Roman" pitchFamily="18" charset="0"/>
              </a:rPr>
              <a:t>Шум дождя вначале усиливается, потом утихает, а вскоре и совсем прекращается. </a:t>
            </a:r>
            <a:r>
              <a:rPr lang="ru-RU" sz="1200" i="1" dirty="0" smtClean="0">
                <a:latin typeface="Times New Roman" pitchFamily="18" charset="0"/>
                <a:cs typeface="Times New Roman" pitchFamily="18" charset="0"/>
              </a:rPr>
              <a:t>«Сейчас выйду на улицу и посмотрю, кончился </a:t>
            </a:r>
            <a:r>
              <a:rPr lang="ru-RU" sz="1200" i="1" dirty="0" err="1" smtClean="0">
                <a:latin typeface="Times New Roman" pitchFamily="18" charset="0"/>
                <a:cs typeface="Times New Roman" pitchFamily="18" charset="0"/>
              </a:rPr>
              <a:t>дожик</a:t>
            </a:r>
            <a:r>
              <a:rPr lang="ru-RU" sz="1200" i="1" dirty="0" smtClean="0">
                <a:latin typeface="Times New Roman" pitchFamily="18" charset="0"/>
                <a:cs typeface="Times New Roman" pitchFamily="18" charset="0"/>
              </a:rPr>
              <a:t>, или нет»</a:t>
            </a:r>
            <a:r>
              <a:rPr lang="ru-RU" sz="1200" dirty="0" smtClean="0">
                <a:latin typeface="Times New Roman" pitchFamily="18" charset="0"/>
                <a:cs typeface="Times New Roman" pitchFamily="18" charset="0"/>
              </a:rPr>
              <a:t>, — говорит воспитатель, выходя из своего домика. Он </a:t>
            </a:r>
            <a:r>
              <a:rPr lang="ru-RU" sz="1200" i="1" dirty="0" smtClean="0">
                <a:latin typeface="Times New Roman" pitchFamily="18" charset="0"/>
                <a:cs typeface="Times New Roman" pitchFamily="18" charset="0"/>
              </a:rPr>
              <a:t>«смотрит на небо»</a:t>
            </a:r>
            <a:r>
              <a:rPr lang="ru-RU" sz="1200" dirty="0" smtClean="0">
                <a:latin typeface="Times New Roman" pitchFamily="18" charset="0"/>
                <a:cs typeface="Times New Roman" pitchFamily="18" charset="0"/>
              </a:rPr>
              <a:t> и зовет </a:t>
            </a:r>
            <a:r>
              <a:rPr lang="ru-RU" sz="1200" u="sng" dirty="0" smtClean="0">
                <a:latin typeface="Times New Roman" pitchFamily="18" charset="0"/>
                <a:cs typeface="Times New Roman" pitchFamily="18" charset="0"/>
              </a:rPr>
              <a:t>малышей</a:t>
            </a:r>
            <a:r>
              <a:rPr lang="ru-RU" sz="1200" dirty="0" smtClean="0">
                <a:latin typeface="Times New Roman" pitchFamily="18" charset="0"/>
                <a:cs typeface="Times New Roman" pitchFamily="18" charset="0"/>
              </a:rPr>
              <a:t>: </a:t>
            </a:r>
            <a:r>
              <a:rPr lang="ru-RU" sz="1200" i="1" dirty="0" smtClean="0">
                <a:latin typeface="Times New Roman" pitchFamily="18" charset="0"/>
                <a:cs typeface="Times New Roman" pitchFamily="18" charset="0"/>
              </a:rPr>
              <a:t>«Солнышко светит! Нет дождя! Выходите погулять!»</a:t>
            </a:r>
            <a:endParaRPr lang="ru-RU" sz="1200" dirty="0" smtClean="0">
              <a:latin typeface="Times New Roman" pitchFamily="18" charset="0"/>
              <a:cs typeface="Times New Roman"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№48</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59" y="975050"/>
            <a:ext cx="2060915" cy="1236549"/>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5.5. Игры с правилами</a:t>
            </a:r>
          </a:p>
        </p:txBody>
      </p:sp>
      <p:sp>
        <p:nvSpPr>
          <p:cNvPr id="9" name="Прямоугольник 8"/>
          <p:cNvSpPr/>
          <p:nvPr/>
        </p:nvSpPr>
        <p:spPr>
          <a:xfrm>
            <a:off x="260837" y="3138217"/>
            <a:ext cx="6260123" cy="3631763"/>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«ВОРОНЫ»</a:t>
            </a:r>
          </a:p>
          <a:p>
            <a:r>
              <a:rPr lang="ru-RU" b="1" i="1" dirty="0" smtClean="0"/>
              <a:t>Участники</a:t>
            </a:r>
            <a:r>
              <a:rPr lang="ru-RU" b="1" i="1" dirty="0"/>
              <a:t>: </a:t>
            </a:r>
            <a:r>
              <a:rPr lang="ru-RU" i="1" dirty="0" smtClean="0"/>
              <a:t>группа</a:t>
            </a:r>
          </a:p>
          <a:p>
            <a:endParaRPr lang="ru-RU" sz="1600" dirty="0" smtClean="0"/>
          </a:p>
          <a:p>
            <a:r>
              <a:rPr lang="ru-RU" sz="1600" dirty="0" smtClean="0">
                <a:latin typeface="Times New Roman" pitchFamily="18" charset="0"/>
                <a:cs typeface="Times New Roman" pitchFamily="18" charset="0"/>
              </a:rPr>
              <a:t>Вот под елочкой зеленой</a:t>
            </a:r>
          </a:p>
          <a:p>
            <a:r>
              <a:rPr lang="ru-RU" sz="1600" u="sng" dirty="0" smtClean="0">
                <a:latin typeface="Times New Roman" pitchFamily="18" charset="0"/>
                <a:cs typeface="Times New Roman" pitchFamily="18" charset="0"/>
              </a:rPr>
              <a:t>Скачут весело вороны</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Кар - </a:t>
            </a:r>
            <a:r>
              <a:rPr lang="ru-RU" sz="1600" dirty="0" err="1" smtClean="0">
                <a:latin typeface="Times New Roman" pitchFamily="18" charset="0"/>
                <a:cs typeface="Times New Roman" pitchFamily="18" charset="0"/>
              </a:rPr>
              <a:t>кар</a:t>
            </a:r>
            <a:r>
              <a:rPr lang="ru-RU" sz="1600" dirty="0" smtClean="0">
                <a:latin typeface="Times New Roman" pitchFamily="18" charset="0"/>
                <a:cs typeface="Times New Roman" pitchFamily="18" charset="0"/>
              </a:rPr>
              <a:t> -кар! </a:t>
            </a:r>
            <a:r>
              <a:rPr lang="ru-RU" sz="1600" i="1" dirty="0" smtClean="0">
                <a:latin typeface="Times New Roman" pitchFamily="18" charset="0"/>
                <a:cs typeface="Times New Roman" pitchFamily="18" charset="0"/>
              </a:rPr>
              <a:t>(громко)</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Целый день они кричали,</a:t>
            </a:r>
          </a:p>
          <a:p>
            <a:r>
              <a:rPr lang="ru-RU" sz="1600" u="sng" dirty="0" smtClean="0">
                <a:latin typeface="Times New Roman" pitchFamily="18" charset="0"/>
                <a:cs typeface="Times New Roman" pitchFamily="18" charset="0"/>
              </a:rPr>
              <a:t>Спать ребятам не давали</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Кар - </a:t>
            </a:r>
            <a:r>
              <a:rPr lang="ru-RU" sz="1600" dirty="0" err="1" smtClean="0">
                <a:latin typeface="Times New Roman" pitchFamily="18" charset="0"/>
                <a:cs typeface="Times New Roman" pitchFamily="18" charset="0"/>
              </a:rPr>
              <a:t>кар</a:t>
            </a:r>
            <a:r>
              <a:rPr lang="ru-RU" sz="1600" dirty="0" smtClean="0">
                <a:latin typeface="Times New Roman" pitchFamily="18" charset="0"/>
                <a:cs typeface="Times New Roman" pitchFamily="18" charset="0"/>
              </a:rPr>
              <a:t> -кар! </a:t>
            </a:r>
            <a:r>
              <a:rPr lang="ru-RU" sz="1600" i="1" dirty="0" smtClean="0">
                <a:latin typeface="Times New Roman" pitchFamily="18" charset="0"/>
                <a:cs typeface="Times New Roman" pitchFamily="18" charset="0"/>
              </a:rPr>
              <a:t>(громко)</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Только к ночи умолкают</a:t>
            </a:r>
          </a:p>
          <a:p>
            <a:r>
              <a:rPr lang="ru-RU" sz="1600" u="sng" dirty="0" smtClean="0">
                <a:latin typeface="Times New Roman" pitchFamily="18" charset="0"/>
                <a:cs typeface="Times New Roman" pitchFamily="18" charset="0"/>
              </a:rPr>
              <a:t>И все вместе засыпают</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Кар - </a:t>
            </a:r>
            <a:r>
              <a:rPr lang="ru-RU" sz="1600" dirty="0" err="1" smtClean="0">
                <a:latin typeface="Times New Roman" pitchFamily="18" charset="0"/>
                <a:cs typeface="Times New Roman" pitchFamily="18" charset="0"/>
              </a:rPr>
              <a:t>кар</a:t>
            </a:r>
            <a:r>
              <a:rPr lang="ru-RU" sz="1600" dirty="0" smtClean="0">
                <a:latin typeface="Times New Roman" pitchFamily="18" charset="0"/>
                <a:cs typeface="Times New Roman" pitchFamily="18" charset="0"/>
              </a:rPr>
              <a:t> -кар! </a:t>
            </a:r>
            <a:r>
              <a:rPr lang="ru-RU" sz="1600" i="1" dirty="0" smtClean="0">
                <a:latin typeface="Times New Roman" pitchFamily="18" charset="0"/>
                <a:cs typeface="Times New Roman" pitchFamily="18" charset="0"/>
              </a:rPr>
              <a:t>(тихо)</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Дети бегают, размахивая руками, как крыльями.</a:t>
            </a:r>
          </a:p>
          <a:p>
            <a:r>
              <a:rPr lang="ru-RU" sz="1600" dirty="0" smtClean="0">
                <a:latin typeface="Times New Roman" pitchFamily="18" charset="0"/>
                <a:cs typeface="Times New Roman" pitchFamily="18" charset="0"/>
              </a:rPr>
              <a:t>Садятся на корточки, руки под щеку – засыпают.</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№49</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5.5. Игры с правилами</a:t>
            </a:r>
          </a:p>
        </p:txBody>
      </p:sp>
      <p:sp>
        <p:nvSpPr>
          <p:cNvPr id="9" name="Прямоугольник 8"/>
          <p:cNvSpPr/>
          <p:nvPr/>
        </p:nvSpPr>
        <p:spPr>
          <a:xfrm>
            <a:off x="224261" y="2557582"/>
            <a:ext cx="6260123" cy="6586418"/>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«ПТИЦЫ И АВТОМОБИЛЬ»</a:t>
            </a:r>
          </a:p>
          <a:p>
            <a:r>
              <a:rPr lang="ru-RU" b="1" i="1" dirty="0" smtClean="0"/>
              <a:t>Участники</a:t>
            </a:r>
            <a:r>
              <a:rPr lang="ru-RU" b="1" i="1" dirty="0"/>
              <a:t>: </a:t>
            </a:r>
            <a:r>
              <a:rPr lang="ru-RU" i="1" dirty="0" smtClean="0"/>
              <a:t>группа</a:t>
            </a:r>
          </a:p>
          <a:p>
            <a:endParaRPr lang="ru-RU" sz="1600" dirty="0" smtClean="0"/>
          </a:p>
          <a:p>
            <a:pPr algn="just"/>
            <a:r>
              <a:rPr lang="ru-RU" sz="1600" dirty="0" smtClean="0">
                <a:latin typeface="Times New Roman" pitchFamily="18" charset="0"/>
                <a:cs typeface="Times New Roman" pitchFamily="18" charset="0"/>
              </a:rPr>
              <a:t>Дети-"птички" "летают" по комнате, размахивая руками, как крыльями, а взрослый </a:t>
            </a:r>
            <a:r>
              <a:rPr lang="ru-RU" sz="1600" u="sng" dirty="0" smtClean="0">
                <a:latin typeface="Times New Roman" pitchFamily="18" charset="0"/>
                <a:cs typeface="Times New Roman" pitchFamily="18" charset="0"/>
              </a:rPr>
              <a:t>напевает</a:t>
            </a:r>
            <a:r>
              <a:rPr lang="ru-RU" sz="1600" dirty="0" smtClean="0">
                <a:latin typeface="Times New Roman" pitchFamily="18" charset="0"/>
                <a:cs typeface="Times New Roman" pitchFamily="18" charset="0"/>
              </a:rPr>
              <a:t>:</a:t>
            </a:r>
          </a:p>
          <a:p>
            <a:pPr algn="just"/>
            <a:r>
              <a:rPr lang="ru-RU" sz="1600" dirty="0" smtClean="0">
                <a:latin typeface="Times New Roman" pitchFamily="18" charset="0"/>
                <a:cs typeface="Times New Roman" pitchFamily="18" charset="0"/>
              </a:rPr>
              <a:t>- Прилетели птички,</a:t>
            </a:r>
          </a:p>
          <a:p>
            <a:pPr algn="just"/>
            <a:r>
              <a:rPr lang="ru-RU" sz="1600" dirty="0" smtClean="0">
                <a:latin typeface="Times New Roman" pitchFamily="18" charset="0"/>
                <a:cs typeface="Times New Roman" pitchFamily="18" charset="0"/>
              </a:rPr>
              <a:t>Птички-невелички.</a:t>
            </a:r>
          </a:p>
          <a:p>
            <a:pPr algn="just"/>
            <a:r>
              <a:rPr lang="ru-RU" sz="1600" dirty="0" smtClean="0">
                <a:latin typeface="Times New Roman" pitchFamily="18" charset="0"/>
                <a:cs typeface="Times New Roman" pitchFamily="18" charset="0"/>
              </a:rPr>
              <a:t>Летали, летали,</a:t>
            </a:r>
          </a:p>
          <a:p>
            <a:pPr algn="just"/>
            <a:r>
              <a:rPr lang="ru-RU" sz="1600" dirty="0" smtClean="0">
                <a:latin typeface="Times New Roman" pitchFamily="18" charset="0"/>
                <a:cs typeface="Times New Roman" pitchFamily="18" charset="0"/>
              </a:rPr>
              <a:t>Крыльями махали.</a:t>
            </a:r>
          </a:p>
          <a:p>
            <a:pPr algn="just"/>
            <a:r>
              <a:rPr lang="ru-RU" sz="1600" i="1" dirty="0" smtClean="0">
                <a:latin typeface="Times New Roman" pitchFamily="18" charset="0"/>
                <a:cs typeface="Times New Roman" pitchFamily="18" charset="0"/>
              </a:rPr>
              <a:t>(Дети-"птички" "летают".)</a:t>
            </a:r>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Так они летали,</a:t>
            </a:r>
          </a:p>
          <a:p>
            <a:pPr algn="just"/>
            <a:r>
              <a:rPr lang="ru-RU" sz="1600" dirty="0" smtClean="0">
                <a:latin typeface="Times New Roman" pitchFamily="18" charset="0"/>
                <a:cs typeface="Times New Roman" pitchFamily="18" charset="0"/>
              </a:rPr>
              <a:t>Крыльями махали.</a:t>
            </a:r>
          </a:p>
          <a:p>
            <a:pPr algn="just"/>
            <a:r>
              <a:rPr lang="ru-RU" sz="1600" dirty="0" smtClean="0">
                <a:latin typeface="Times New Roman" pitchFamily="18" charset="0"/>
                <a:cs typeface="Times New Roman" pitchFamily="18" charset="0"/>
              </a:rPr>
              <a:t>На дорожку прилетали,</a:t>
            </a:r>
          </a:p>
          <a:p>
            <a:pPr algn="just"/>
            <a:r>
              <a:rPr lang="ru-RU" sz="1600" dirty="0" smtClean="0">
                <a:latin typeface="Times New Roman" pitchFamily="18" charset="0"/>
                <a:cs typeface="Times New Roman" pitchFamily="18" charset="0"/>
              </a:rPr>
              <a:t>Зернышки клевали.</a:t>
            </a:r>
          </a:p>
          <a:p>
            <a:pPr algn="just"/>
            <a:r>
              <a:rPr lang="ru-RU" sz="1600" i="1" dirty="0" smtClean="0">
                <a:latin typeface="Times New Roman" pitchFamily="18" charset="0"/>
                <a:cs typeface="Times New Roman" pitchFamily="18" charset="0"/>
              </a:rPr>
              <a:t>(А. Ануфриева)</a:t>
            </a:r>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("Птички" прыгают на скамеечку и приседают на полусогнутых ногах, затем прыгают на пол, садятся на корточки, стучат пальчиком об пол - "клюют".)</a:t>
            </a:r>
          </a:p>
          <a:p>
            <a:pPr algn="just"/>
            <a:r>
              <a:rPr lang="ru-RU" sz="1600" dirty="0" smtClean="0">
                <a:latin typeface="Times New Roman" pitchFamily="18" charset="0"/>
                <a:cs typeface="Times New Roman" pitchFamily="18" charset="0"/>
              </a:rPr>
              <a:t>Появляется взрослый с игрушечным автомобилем в руках, раздается гудок, и автомобиль, управляемый взрослым, едет. Взрослый приговаривает или </a:t>
            </a:r>
            <a:r>
              <a:rPr lang="ru-RU" sz="1600" u="sng" dirty="0" smtClean="0">
                <a:latin typeface="Times New Roman" pitchFamily="18" charset="0"/>
                <a:cs typeface="Times New Roman" pitchFamily="18" charset="0"/>
              </a:rPr>
              <a:t>поет</a:t>
            </a:r>
            <a:r>
              <a:rPr lang="ru-RU" sz="1600" dirty="0" smtClean="0">
                <a:latin typeface="Times New Roman" pitchFamily="18" charset="0"/>
                <a:cs typeface="Times New Roman" pitchFamily="18" charset="0"/>
              </a:rPr>
              <a:t>:</a:t>
            </a:r>
          </a:p>
          <a:p>
            <a:pPr algn="just"/>
            <a:r>
              <a:rPr lang="ru-RU" sz="1600" dirty="0" smtClean="0">
                <a:latin typeface="Times New Roman" pitchFamily="18" charset="0"/>
                <a:cs typeface="Times New Roman" pitchFamily="18" charset="0"/>
              </a:rPr>
              <a:t>- Автомобиль по улице бежит,</a:t>
            </a:r>
          </a:p>
          <a:p>
            <a:pPr algn="just"/>
            <a:r>
              <a:rPr lang="ru-RU" sz="1600" dirty="0" smtClean="0">
                <a:latin typeface="Times New Roman" pitchFamily="18" charset="0"/>
                <a:cs typeface="Times New Roman" pitchFamily="18" charset="0"/>
              </a:rPr>
              <a:t>Пыхтит, спешит, в гудок гудит.</a:t>
            </a:r>
          </a:p>
          <a:p>
            <a:pPr algn="just"/>
            <a:r>
              <a:rPr lang="ru-RU" sz="1600" dirty="0" smtClean="0">
                <a:latin typeface="Times New Roman" pitchFamily="18" charset="0"/>
                <a:cs typeface="Times New Roman" pitchFamily="18" charset="0"/>
              </a:rPr>
              <a:t>Тра-та-та, берегись, посторонись!</a:t>
            </a:r>
          </a:p>
          <a:p>
            <a:pPr algn="just"/>
            <a:r>
              <a:rPr lang="ru-RU" sz="1600" dirty="0" smtClean="0"/>
              <a:t>Дети-"птички" быстро убегают от автомобиля и встают на скамейку.</a:t>
            </a:r>
          </a:p>
          <a:p>
            <a:endParaRPr lang="ru-RU" sz="1600" dirty="0" smtClean="0">
              <a:latin typeface="Times New Roman" pitchFamily="18" charset="0"/>
              <a:cs typeface="Times New Roman"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№50</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181" y="1121354"/>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5.5. Игры с предметами</a:t>
            </a:r>
          </a:p>
        </p:txBody>
      </p:sp>
      <p:sp>
        <p:nvSpPr>
          <p:cNvPr id="9" name="Прямоугольник 8"/>
          <p:cNvSpPr/>
          <p:nvPr/>
        </p:nvSpPr>
        <p:spPr>
          <a:xfrm>
            <a:off x="260837" y="3138217"/>
            <a:ext cx="6260123" cy="5355312"/>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«КАТАЕМ МЯЧИК»</a:t>
            </a:r>
          </a:p>
          <a:p>
            <a:r>
              <a:rPr lang="ru-RU" b="1" i="1" dirty="0" smtClean="0"/>
              <a:t>Участники</a:t>
            </a:r>
            <a:r>
              <a:rPr lang="ru-RU" b="1" i="1" dirty="0"/>
              <a:t>: </a:t>
            </a:r>
            <a:r>
              <a:rPr lang="ru-RU" i="1" dirty="0" smtClean="0"/>
              <a:t>группа</a:t>
            </a:r>
          </a:p>
          <a:p>
            <a:endParaRPr lang="ru-RU" sz="1600" dirty="0" smtClean="0"/>
          </a:p>
          <a:p>
            <a:pPr algn="just"/>
            <a:r>
              <a:rPr lang="ru-RU" sz="1600" dirty="0" smtClean="0">
                <a:latin typeface="Times New Roman" pitchFamily="18" charset="0"/>
                <a:cs typeface="Times New Roman" pitchFamily="18" charset="0"/>
              </a:rPr>
              <a:t>Сядьте на ковер и предложите детям сесть в круг рядом с вами. Возьмите мяч среднего размера, катите его в сторону одного из </a:t>
            </a:r>
            <a:r>
              <a:rPr lang="ru-RU" sz="1600" b="1" dirty="0" smtClean="0">
                <a:latin typeface="Times New Roman" pitchFamily="18" charset="0"/>
                <a:cs typeface="Times New Roman" pitchFamily="18" charset="0"/>
              </a:rPr>
              <a:t>детей и весело говорите</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«Покатился мячик в гости к Пете, лови его скорее!»</a:t>
            </a:r>
            <a:r>
              <a:rPr lang="ru-RU" sz="1600" dirty="0" smtClean="0">
                <a:latin typeface="Times New Roman" pitchFamily="18" charset="0"/>
                <a:cs typeface="Times New Roman" pitchFamily="18" charset="0"/>
              </a:rPr>
              <a:t> После того как ребенок поймает мяч, предложите ему покатить мячик другому </a:t>
            </a:r>
            <a:r>
              <a:rPr lang="ru-RU" sz="1600" u="sng" dirty="0" smtClean="0">
                <a:latin typeface="Times New Roman" pitchFamily="18" charset="0"/>
                <a:cs typeface="Times New Roman" pitchFamily="18" charset="0"/>
              </a:rPr>
              <a:t>ребенку</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«Петя, а к кому теперь мячик хочет отправить в гости?»</a:t>
            </a:r>
            <a:r>
              <a:rPr lang="ru-RU" sz="1600" dirty="0" smtClean="0">
                <a:latin typeface="Times New Roman" pitchFamily="18" charset="0"/>
                <a:cs typeface="Times New Roman" pitchFamily="18" charset="0"/>
              </a:rPr>
              <a:t> Если малыш будет стесняться в выборе ребенка, помогите ему и предложите </a:t>
            </a:r>
            <a:r>
              <a:rPr lang="ru-RU" sz="1600" u="sng" dirty="0" smtClean="0">
                <a:latin typeface="Times New Roman" pitchFamily="18" charset="0"/>
                <a:cs typeface="Times New Roman" pitchFamily="18" charset="0"/>
              </a:rPr>
              <a:t>сами</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«Кати мячик Олечке!»</a:t>
            </a:r>
            <a:r>
              <a:rPr lang="ru-RU" sz="1600" dirty="0" smtClean="0">
                <a:latin typeface="Times New Roman" pitchFamily="18" charset="0"/>
                <a:cs typeface="Times New Roman" pitchFamily="18" charset="0"/>
              </a:rPr>
              <a:t> Пусть, таким образом, каждый из </a:t>
            </a:r>
            <a:r>
              <a:rPr lang="ru-RU" sz="1600" b="1" dirty="0" smtClean="0">
                <a:latin typeface="Times New Roman" pitchFamily="18" charset="0"/>
                <a:cs typeface="Times New Roman" pitchFamily="18" charset="0"/>
              </a:rPr>
              <a:t>детей </a:t>
            </a:r>
            <a:r>
              <a:rPr lang="ru-RU" sz="1600" b="1" dirty="0" err="1" smtClean="0">
                <a:latin typeface="Times New Roman" pitchFamily="18" charset="0"/>
                <a:cs typeface="Times New Roman" pitchFamily="18" charset="0"/>
              </a:rPr>
              <a:t>получаствует</a:t>
            </a:r>
            <a:r>
              <a:rPr lang="ru-RU" sz="1600" b="1" dirty="0" smtClean="0">
                <a:latin typeface="Times New Roman" pitchFamily="18" charset="0"/>
                <a:cs typeface="Times New Roman" pitchFamily="18" charset="0"/>
              </a:rPr>
              <a:t> в игре</a:t>
            </a:r>
            <a:r>
              <a:rPr lang="ru-RU" sz="1600" dirty="0" smtClean="0">
                <a:latin typeface="Times New Roman" pitchFamily="18" charset="0"/>
                <a:cs typeface="Times New Roman" pitchFamily="18" charset="0"/>
              </a:rPr>
              <a:t>: поймает мяч и покатит его кому – </a:t>
            </a:r>
            <a:r>
              <a:rPr lang="ru-RU" sz="1600" dirty="0" err="1" smtClean="0">
                <a:latin typeface="Times New Roman" pitchFamily="18" charset="0"/>
                <a:cs typeface="Times New Roman" pitchFamily="18" charset="0"/>
              </a:rPr>
              <a:t>нибудь</a:t>
            </a:r>
            <a:r>
              <a:rPr lang="ru-RU" sz="1600" dirty="0" smtClean="0">
                <a:latin typeface="Times New Roman" pitchFamily="18" charset="0"/>
                <a:cs typeface="Times New Roman" pitchFamily="18" charset="0"/>
              </a:rPr>
              <a:t>. Затем можно предложить ребятам таким же образом перебрасывать мячик друг другу, ударяя им об пол.</a:t>
            </a:r>
          </a:p>
          <a:p>
            <a:pPr algn="just"/>
            <a:r>
              <a:rPr lang="ru-RU" sz="1600" u="sng" dirty="0" smtClean="0">
                <a:latin typeface="Times New Roman" pitchFamily="18" charset="0"/>
                <a:cs typeface="Times New Roman" pitchFamily="18" charset="0"/>
              </a:rPr>
              <a:t>Игру можно варьировать</a:t>
            </a:r>
            <a:r>
              <a:rPr lang="ru-RU" sz="1600" dirty="0" smtClean="0">
                <a:latin typeface="Times New Roman" pitchFamily="18" charset="0"/>
                <a:cs typeface="Times New Roman" pitchFamily="18" charset="0"/>
              </a:rPr>
              <a:t>: катать мяч не через все игровое поле, а по кругу от одного ребенка к другому. Перекатывая мяч, комментируйте его </a:t>
            </a:r>
            <a:r>
              <a:rPr lang="ru-RU" sz="1600" u="sng" dirty="0" smtClean="0">
                <a:latin typeface="Times New Roman" pitchFamily="18" charset="0"/>
                <a:cs typeface="Times New Roman" pitchFamily="18" charset="0"/>
              </a:rPr>
              <a:t>предложения</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«Вот сейчас мячик у Васеньки, а Вася покатил его Наташе!»</a:t>
            </a:r>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Когда дети научатся, ловит катящийся мяч и перекатывать его другому ребенку, можно попробовать новый вариант, сопровождая его стишком </a:t>
            </a:r>
            <a:r>
              <a:rPr lang="ru-RU" sz="1600" i="1" dirty="0" smtClean="0">
                <a:latin typeface="Times New Roman" pitchFamily="18" charset="0"/>
                <a:cs typeface="Times New Roman" pitchFamily="18" charset="0"/>
              </a:rPr>
              <a:t>«Мячик катится домой</a:t>
            </a:r>
            <a:endParaRPr lang="ru-RU" sz="1600" dirty="0" smtClean="0">
              <a:latin typeface="Times New Roman" pitchFamily="18" charset="0"/>
              <a:cs typeface="Times New Roman"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№61</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5</a:t>
            </a:r>
            <a:r>
              <a:rPr lang="ru-RU" dirty="0" smtClean="0">
                <a:latin typeface="Times New Roman" panose="02020603050405020304" pitchFamily="18" charset="0"/>
                <a:cs typeface="Times New Roman" panose="02020603050405020304" pitchFamily="18" charset="0"/>
              </a:rPr>
              <a:t>.1  Игры в парах</a:t>
            </a:r>
          </a:p>
        </p:txBody>
      </p:sp>
      <p:sp>
        <p:nvSpPr>
          <p:cNvPr id="9" name="Прямоугольник 8"/>
          <p:cNvSpPr/>
          <p:nvPr/>
        </p:nvSpPr>
        <p:spPr>
          <a:xfrm>
            <a:off x="117230" y="2957691"/>
            <a:ext cx="6260123" cy="3139321"/>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«ДЕЛАЙ, КАК Я»</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Воспитатель показывает разные движения и предлагает детям повторить их, адресуя друг другу: «Внимательно смотрите, что я буду делать, и повторяйте за мной, а потом тоже самое покажите друг другу». Взрослый комментирует каждое новое движение, напоминая детям последовательность действий: «Сейчас я улыбаюсь. Теперь вы улыбнитесь мне. Молодцы. А теперь улыбнитесь друг другу». Репертуар действий чрезвычайно широк: можно нахмурить брови, дотронуться до носа, «посмотреть через подзорную трубу», сложив руки трубочкой, высунуть язык, надуть щеки и т. д.</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a:t>
            </a:r>
            <a:r>
              <a:rPr lang="ru-RU" sz="2800" b="1" dirty="0">
                <a:latin typeface="Times New Roman" panose="02020603050405020304" pitchFamily="18" charset="0"/>
                <a:cs typeface="Times New Roman" panose="02020603050405020304" pitchFamily="18" charset="0"/>
              </a:rPr>
              <a:t>2</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653" y="1091769"/>
            <a:ext cx="2470638" cy="1482383"/>
          </a:xfrm>
          <a:prstGeom prst="rect">
            <a:avLst/>
          </a:prstGeom>
        </p:spPr>
      </p:pic>
    </p:spTree>
    <p:extLst>
      <p:ext uri="{BB962C8B-B14F-4D97-AF65-F5344CB8AC3E}">
        <p14:creationId xmlns:p14="http://schemas.microsoft.com/office/powerpoint/2010/main" val="925120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5.5. Игры с предметами</a:t>
            </a:r>
          </a:p>
        </p:txBody>
      </p:sp>
      <p:sp>
        <p:nvSpPr>
          <p:cNvPr id="9" name="Прямоугольник 8"/>
          <p:cNvSpPr/>
          <p:nvPr/>
        </p:nvSpPr>
        <p:spPr>
          <a:xfrm>
            <a:off x="260837" y="3138217"/>
            <a:ext cx="6260123" cy="5170646"/>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«ПИРАМИДА </a:t>
            </a:r>
            <a:r>
              <a:rPr lang="ru-RU" sz="2000" b="1" i="1" dirty="0" smtClean="0">
                <a:latin typeface="Times New Roman" pitchFamily="18" charset="0"/>
                <a:cs typeface="Times New Roman" pitchFamily="18" charset="0"/>
              </a:rPr>
              <a:t>«ВЕЛИКАН»</a:t>
            </a:r>
            <a:endParaRPr lang="ru-RU" sz="2000" b="1" dirty="0" smtClean="0">
              <a:latin typeface="Times New Roman" pitchFamily="18" charset="0"/>
              <a:cs typeface="Times New Roman" pitchFamily="18" charset="0"/>
            </a:endParaRPr>
          </a:p>
          <a:p>
            <a:endParaRPr lang="ru-RU" sz="2000" b="1" dirty="0" smtClean="0">
              <a:latin typeface="Times New Roman" pitchFamily="18" charset="0"/>
              <a:cs typeface="Times New Roman" pitchFamily="18" charset="0"/>
            </a:endParaRPr>
          </a:p>
          <a:p>
            <a:r>
              <a:rPr lang="ru-RU" b="1" i="1" dirty="0" smtClean="0"/>
              <a:t>Участники</a:t>
            </a:r>
            <a:r>
              <a:rPr lang="ru-RU" b="1" i="1" dirty="0"/>
              <a:t>: </a:t>
            </a:r>
            <a:r>
              <a:rPr lang="ru-RU" i="1" dirty="0" smtClean="0"/>
              <a:t>группа</a:t>
            </a:r>
          </a:p>
          <a:p>
            <a:endParaRPr lang="ru-RU" sz="1600" dirty="0" smtClean="0"/>
          </a:p>
          <a:p>
            <a:pPr algn="just"/>
            <a:r>
              <a:rPr lang="ru-RU" sz="1600" dirty="0" smtClean="0">
                <a:latin typeface="Times New Roman" pitchFamily="18" charset="0"/>
                <a:cs typeface="Times New Roman" pitchFamily="18" charset="0"/>
              </a:rPr>
              <a:t>В этой игре дети объединены общей целью – разобрать и собрать пирамидку. Для этого подходит большая пирамида </a:t>
            </a:r>
            <a:r>
              <a:rPr lang="ru-RU" sz="1600" i="1" dirty="0" smtClean="0">
                <a:latin typeface="Times New Roman" pitchFamily="18" charset="0"/>
                <a:cs typeface="Times New Roman" pitchFamily="18" charset="0"/>
              </a:rPr>
              <a:t>«великан»</a:t>
            </a:r>
            <a:r>
              <a:rPr lang="ru-RU" sz="1600" dirty="0" smtClean="0">
                <a:latin typeface="Times New Roman" pitchFamily="18" charset="0"/>
                <a:cs typeface="Times New Roman" pitchFamily="18" charset="0"/>
              </a:rPr>
              <a:t>. Поставьте пирамидку в цент комнаты и предложите нескольким малышам разобрать ее, по очереди снимая кольца. Спросите у </a:t>
            </a:r>
            <a:r>
              <a:rPr lang="ru-RU" sz="1600" b="1" dirty="0" smtClean="0">
                <a:latin typeface="Times New Roman" pitchFamily="18" charset="0"/>
                <a:cs typeface="Times New Roman" pitchFamily="18" charset="0"/>
              </a:rPr>
              <a:t>детей</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«Кто </a:t>
            </a:r>
            <a:r>
              <a:rPr lang="ru-RU" sz="1600" b="1" i="1" dirty="0" smtClean="0">
                <a:latin typeface="Times New Roman" pitchFamily="18" charset="0"/>
                <a:cs typeface="Times New Roman" pitchFamily="18" charset="0"/>
              </a:rPr>
              <a:t>первый снимает колпачок</a:t>
            </a:r>
            <a:r>
              <a:rPr lang="ru-RU" sz="1600" i="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Выберите из желающих </a:t>
            </a:r>
            <a:r>
              <a:rPr lang="ru-RU" sz="1600" b="1" dirty="0" smtClean="0">
                <a:latin typeface="Times New Roman" pitchFamily="18" charset="0"/>
                <a:cs typeface="Times New Roman" pitchFamily="18" charset="0"/>
              </a:rPr>
              <a:t>детей одного</a:t>
            </a:r>
            <a:r>
              <a:rPr lang="ru-RU" sz="1600" dirty="0" smtClean="0">
                <a:latin typeface="Times New Roman" pitchFamily="18" charset="0"/>
                <a:cs typeface="Times New Roman" pitchFamily="18" charset="0"/>
              </a:rPr>
              <a:t>, и когда он снимет колпачок, предложите ему назвать имя следующего </a:t>
            </a:r>
            <a:r>
              <a:rPr lang="ru-RU" sz="1600" u="sng" dirty="0" smtClean="0">
                <a:latin typeface="Times New Roman" pitchFamily="18" charset="0"/>
                <a:cs typeface="Times New Roman" pitchFamily="18" charset="0"/>
              </a:rPr>
              <a:t>ребенка</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«Катя, выбери, кто снимет, кто снимет следующее кольцо»</a:t>
            </a:r>
            <a:r>
              <a:rPr lang="ru-RU" sz="1600" dirty="0" smtClean="0">
                <a:latin typeface="Times New Roman" pitchFamily="18" charset="0"/>
                <a:cs typeface="Times New Roman" pitchFamily="18" charset="0"/>
              </a:rPr>
              <a:t>. Таким образом, дети по очереди снимают с пирамиды кольца и складывают их в коробку. </a:t>
            </a:r>
            <a:r>
              <a:rPr lang="ru-RU" sz="1600" u="sng" dirty="0" smtClean="0">
                <a:latin typeface="Times New Roman" pitchFamily="18" charset="0"/>
                <a:cs typeface="Times New Roman" pitchFamily="18" charset="0"/>
              </a:rPr>
              <a:t>Скажите</a:t>
            </a:r>
            <a:r>
              <a:rPr lang="ru-RU" sz="1600" dirty="0" smtClean="0">
                <a:latin typeface="Times New Roman" pitchFamily="18" charset="0"/>
                <a:cs typeface="Times New Roman" pitchFamily="18" charset="0"/>
              </a:rPr>
              <a:t>: «А теперь давайте соберем пирамиду, чтобы получился великан. Возьмите каждый по колечку». Когда дети разберут все кольца, </a:t>
            </a:r>
            <a:r>
              <a:rPr lang="ru-RU" sz="1600" u="sng" dirty="0" smtClean="0">
                <a:latin typeface="Times New Roman" pitchFamily="18" charset="0"/>
                <a:cs typeface="Times New Roman" pitchFamily="18" charset="0"/>
              </a:rPr>
              <a:t>спросите</a:t>
            </a:r>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«Ребята, у кого самое большое колечко?»</a:t>
            </a:r>
            <a:r>
              <a:rPr lang="ru-RU" sz="1600" dirty="0" smtClean="0">
                <a:latin typeface="Times New Roman" pitchFamily="18" charset="0"/>
                <a:cs typeface="Times New Roman" pitchFamily="18" charset="0"/>
              </a:rPr>
              <a:t> Помогите детям определить, у кого самое большое кольцо, и предложите этому ребенку надеть его на стержень. Так дети последовательно выбирают нужные кольца, и собираю игру вокруг пирамиды.</a:t>
            </a:r>
          </a:p>
          <a:p>
            <a:endParaRPr lang="ru-RU" sz="1600" dirty="0" smtClean="0">
              <a:latin typeface="Times New Roman" pitchFamily="18" charset="0"/>
              <a:cs typeface="Times New Roman"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№62</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5.5. Игры с предметами</a:t>
            </a:r>
          </a:p>
        </p:txBody>
      </p:sp>
      <p:sp>
        <p:nvSpPr>
          <p:cNvPr id="9" name="Прямоугольник 8"/>
          <p:cNvSpPr/>
          <p:nvPr/>
        </p:nvSpPr>
        <p:spPr>
          <a:xfrm>
            <a:off x="219274" y="2459344"/>
            <a:ext cx="6260123" cy="6955750"/>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«РАЗНОЦВЕТНЫЕ ЛЕПЕСТКИ</a:t>
            </a:r>
            <a:r>
              <a:rPr lang="ru-RU" sz="2000" b="1" i="1" dirty="0" smtClean="0">
                <a:latin typeface="Times New Roman" pitchFamily="18" charset="0"/>
                <a:cs typeface="Times New Roman" pitchFamily="18" charset="0"/>
              </a:rPr>
              <a:t>»</a:t>
            </a:r>
            <a:endParaRPr lang="ru-RU" sz="2000" b="1" dirty="0" smtClean="0">
              <a:latin typeface="Times New Roman" panose="02020603050405020304" pitchFamily="18" charset="0"/>
              <a:cs typeface="Times New Roman" panose="02020603050405020304" pitchFamily="18" charset="0"/>
            </a:endParaRPr>
          </a:p>
          <a:p>
            <a:r>
              <a:rPr lang="ru-RU" b="1" i="1" dirty="0" smtClean="0"/>
              <a:t>Участники</a:t>
            </a:r>
            <a:r>
              <a:rPr lang="ru-RU" b="1" i="1" dirty="0"/>
              <a:t>: </a:t>
            </a:r>
            <a:r>
              <a:rPr lang="ru-RU" i="1" dirty="0" smtClean="0"/>
              <a:t>группа</a:t>
            </a:r>
            <a:endParaRPr lang="ru-RU" sz="1600" dirty="0" smtClean="0"/>
          </a:p>
          <a:p>
            <a:pPr algn="just"/>
            <a:r>
              <a:rPr lang="ru-RU" sz="1400" dirty="0" smtClean="0">
                <a:latin typeface="Times New Roman" pitchFamily="18" charset="0"/>
                <a:cs typeface="Times New Roman" pitchFamily="18" charset="0"/>
              </a:rPr>
              <a:t>Для этой </a:t>
            </a:r>
            <a:r>
              <a:rPr lang="ru-RU" sz="1400" b="1" dirty="0" smtClean="0">
                <a:latin typeface="Times New Roman" pitchFamily="18" charset="0"/>
                <a:cs typeface="Times New Roman" pitchFamily="18" charset="0"/>
              </a:rPr>
              <a:t>игры</a:t>
            </a:r>
            <a:r>
              <a:rPr lang="ru-RU" sz="1400" dirty="0" smtClean="0">
                <a:latin typeface="Times New Roman" pitchFamily="18" charset="0"/>
                <a:cs typeface="Times New Roman" pitchFamily="18" charset="0"/>
              </a:rPr>
              <a:t> вам понадобятся прямые пирамидки – цилиндры с разноцветными кольцами. Возьмите пять или шесть пирамидок выложите на столике </a:t>
            </a:r>
            <a:r>
              <a:rPr lang="ru-RU" sz="1400" i="1" dirty="0" smtClean="0">
                <a:latin typeface="Times New Roman" pitchFamily="18" charset="0"/>
                <a:cs typeface="Times New Roman" pitchFamily="18" charset="0"/>
              </a:rPr>
              <a:t>«цветок»</a:t>
            </a:r>
            <a:r>
              <a:rPr lang="ru-RU" sz="1400" dirty="0" smtClean="0">
                <a:latin typeface="Times New Roman" pitchFamily="18" charset="0"/>
                <a:cs typeface="Times New Roman" pitchFamily="18" charset="0"/>
              </a:rPr>
              <a:t> с разноцветными лепестками- лучами, составленными из колец пирамидок </a:t>
            </a:r>
            <a:r>
              <a:rPr lang="ru-RU" sz="1400" i="1" dirty="0" smtClean="0">
                <a:latin typeface="Times New Roman" pitchFamily="18" charset="0"/>
                <a:cs typeface="Times New Roman" pitchFamily="18" charset="0"/>
              </a:rPr>
              <a:t>(каждый лепесток одного цвета)</a:t>
            </a:r>
            <a:r>
              <a:rPr lang="ru-RU" sz="1400" dirty="0" smtClean="0">
                <a:latin typeface="Times New Roman" pitchFamily="18" charset="0"/>
                <a:cs typeface="Times New Roman" pitchFamily="18" charset="0"/>
              </a:rPr>
              <a:t>. Пригласите </a:t>
            </a:r>
            <a:r>
              <a:rPr lang="ru-RU" sz="1400" b="1" dirty="0" smtClean="0">
                <a:latin typeface="Times New Roman" pitchFamily="18" charset="0"/>
                <a:cs typeface="Times New Roman" pitchFamily="18" charset="0"/>
              </a:rPr>
              <a:t>детей </a:t>
            </a:r>
            <a:r>
              <a:rPr lang="ru-RU" sz="1400" b="1" dirty="0" err="1" smtClean="0">
                <a:latin typeface="Times New Roman" pitchFamily="18" charset="0"/>
                <a:cs typeface="Times New Roman" pitchFamily="18" charset="0"/>
              </a:rPr>
              <a:t>посматреть</a:t>
            </a:r>
            <a:r>
              <a:rPr lang="ru-RU" sz="1400" dirty="0" smtClean="0">
                <a:latin typeface="Times New Roman" pitchFamily="18" charset="0"/>
                <a:cs typeface="Times New Roman" pitchFamily="18" charset="0"/>
              </a:rPr>
              <a:t>, какой у вас получился необычный цветок. Обратите внимание </a:t>
            </a:r>
            <a:r>
              <a:rPr lang="ru-RU" sz="1400" b="1" dirty="0" smtClean="0">
                <a:latin typeface="Times New Roman" pitchFamily="18" charset="0"/>
                <a:cs typeface="Times New Roman" pitchFamily="18" charset="0"/>
              </a:rPr>
              <a:t>детей</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чтолепестки</a:t>
            </a:r>
            <a:r>
              <a:rPr lang="ru-RU" sz="1400" dirty="0" smtClean="0">
                <a:latin typeface="Times New Roman" pitchFamily="18" charset="0"/>
                <a:cs typeface="Times New Roman" pitchFamily="18" charset="0"/>
              </a:rPr>
              <a:t> у этого цветка разноцветные, назовите цвет каждого лепестка.</a:t>
            </a:r>
          </a:p>
          <a:p>
            <a:pPr algn="just"/>
            <a:r>
              <a:rPr lang="ru-RU" sz="1400" u="sng" dirty="0" smtClean="0">
                <a:latin typeface="Times New Roman" pitchFamily="18" charset="0"/>
                <a:cs typeface="Times New Roman" pitchFamily="18" charset="0"/>
              </a:rPr>
              <a:t>Затем предложите</a:t>
            </a:r>
            <a:r>
              <a:rPr lang="ru-RU" sz="1400" dirty="0" smtClean="0">
                <a:latin typeface="Times New Roman" pitchFamily="18" charset="0"/>
                <a:cs typeface="Times New Roman" pitchFamily="18" charset="0"/>
              </a:rPr>
              <a:t>: «Давайте все вместе соберем из колечек такой же цветок с разноцветными лепестками, но сначала </a:t>
            </a:r>
            <a:r>
              <a:rPr lang="ru-RU" sz="1400" dirty="0" err="1" smtClean="0">
                <a:latin typeface="Times New Roman" pitchFamily="18" charset="0"/>
                <a:cs typeface="Times New Roman" pitchFamily="18" charset="0"/>
              </a:rPr>
              <a:t>нужноснова</a:t>
            </a:r>
            <a:r>
              <a:rPr lang="ru-RU" sz="1400" dirty="0" smtClean="0">
                <a:latin typeface="Times New Roman" pitchFamily="18" charset="0"/>
                <a:cs typeface="Times New Roman" pitchFamily="18" charset="0"/>
              </a:rPr>
              <a:t> собрать пирамидки». (Количество играющих </a:t>
            </a:r>
            <a:r>
              <a:rPr lang="ru-RU" sz="1400" b="1" dirty="0" smtClean="0">
                <a:latin typeface="Times New Roman" pitchFamily="18" charset="0"/>
                <a:cs typeface="Times New Roman" pitchFamily="18" charset="0"/>
              </a:rPr>
              <a:t>детей</a:t>
            </a:r>
            <a:r>
              <a:rPr lang="ru-RU" sz="1400" dirty="0" smtClean="0">
                <a:latin typeface="Times New Roman" pitchFamily="18" charset="0"/>
                <a:cs typeface="Times New Roman" pitchFamily="18" charset="0"/>
              </a:rPr>
              <a:t> должно соответствовать числу колечек в пирамидке.) Посадите </a:t>
            </a:r>
            <a:r>
              <a:rPr lang="ru-RU" sz="1400" b="1" dirty="0" smtClean="0">
                <a:latin typeface="Times New Roman" pitchFamily="18" charset="0"/>
                <a:cs typeface="Times New Roman" pitchFamily="18" charset="0"/>
              </a:rPr>
              <a:t>детей за столик</a:t>
            </a:r>
            <a:r>
              <a:rPr lang="ru-RU" sz="1400" dirty="0" smtClean="0">
                <a:latin typeface="Times New Roman" pitchFamily="18" charset="0"/>
                <a:cs typeface="Times New Roman" pitchFamily="18" charset="0"/>
              </a:rPr>
              <a:t>, раздайте им пустые стержни и предложите каждому собрать свою пирамидку, соблюдая последовательность </a:t>
            </a:r>
            <a:r>
              <a:rPr lang="ru-RU" sz="1400" u="sng" dirty="0" smtClean="0">
                <a:latin typeface="Times New Roman" pitchFamily="18" charset="0"/>
                <a:cs typeface="Times New Roman" pitchFamily="18" charset="0"/>
              </a:rPr>
              <a:t>цветов</a:t>
            </a:r>
            <a:r>
              <a:rPr lang="ru-RU" sz="1400" dirty="0" smtClean="0">
                <a:latin typeface="Times New Roman" pitchFamily="18" charset="0"/>
                <a:cs typeface="Times New Roman" pitchFamily="18" charset="0"/>
              </a:rPr>
              <a:t>: «Сначала наденьте красное колечко, теперь синее, затем желтое, а теперь зеленое и, на конец белое </a:t>
            </a:r>
            <a:r>
              <a:rPr lang="ru-RU" sz="1400" i="1" dirty="0" smtClean="0">
                <a:latin typeface="Times New Roman" pitchFamily="18" charset="0"/>
                <a:cs typeface="Times New Roman" pitchFamily="18" charset="0"/>
              </a:rPr>
              <a:t>(бежевое, сиреневое)</a:t>
            </a:r>
            <a:r>
              <a:rPr lang="ru-RU" sz="1400" dirty="0" smtClean="0">
                <a:latin typeface="Times New Roman" pitchFamily="18" charset="0"/>
                <a:cs typeface="Times New Roman" pitchFamily="18" charset="0"/>
              </a:rPr>
              <a:t>». Помогите малышам правильно собрать пирамидки и обратите их внимание на то, что у всех получились одинаковые пирамидки.</a:t>
            </a:r>
          </a:p>
          <a:p>
            <a:pPr algn="just"/>
            <a:r>
              <a:rPr lang="ru-RU" sz="1400" u="sng" dirty="0" smtClean="0">
                <a:latin typeface="Times New Roman" pitchFamily="18" charset="0"/>
                <a:cs typeface="Times New Roman" pitchFamily="18" charset="0"/>
              </a:rPr>
              <a:t>После этого скажите</a:t>
            </a:r>
            <a:r>
              <a:rPr lang="ru-RU" sz="1400" dirty="0" smtClean="0">
                <a:latin typeface="Times New Roman" pitchFamily="18" charset="0"/>
                <a:cs typeface="Times New Roman" pitchFamily="18" charset="0"/>
              </a:rPr>
              <a:t>: «А теперь давайте соберем из колечек цветочек с разноцветными лепестками. Давайте договоримся, кто какой будет выкладывать лепесток. Один лепесток у нас будет белый </a:t>
            </a:r>
            <a:r>
              <a:rPr lang="ru-RU" sz="1400" i="1" dirty="0" smtClean="0">
                <a:latin typeface="Times New Roman" pitchFamily="18" charset="0"/>
                <a:cs typeface="Times New Roman" pitchFamily="18" charset="0"/>
              </a:rPr>
              <a:t>(называете цвет верного колечка)</a:t>
            </a:r>
            <a:r>
              <a:rPr lang="ru-RU" sz="1400" dirty="0" smtClean="0">
                <a:latin typeface="Times New Roman" pitchFamily="18" charset="0"/>
                <a:cs typeface="Times New Roman" pitchFamily="18" charset="0"/>
              </a:rPr>
              <a:t>. Кто будет выкладывать белый лепесток? Ваня? Ребята, давайте все отдадим Ване белые колечки. А кто будет выкладывать зеленый лепесток? Маша? Маше отдадим зеленые колечки». В результате у каждого ребенка соберутся колечки одного цвета.</a:t>
            </a:r>
          </a:p>
          <a:p>
            <a:pPr algn="just"/>
            <a:r>
              <a:rPr lang="ru-RU" sz="1400" dirty="0" smtClean="0">
                <a:latin typeface="Times New Roman" pitchFamily="18" charset="0"/>
                <a:cs typeface="Times New Roman" pitchFamily="18" charset="0"/>
              </a:rPr>
              <a:t>Теперь положите в центре стола колпачок и предложите детям по очереди выкладывать лучиками свои колечки так, чтобы получился цветок с разноцветными лепестками. Помогите малышам соблюдать очередность и форму </a:t>
            </a:r>
            <a:r>
              <a:rPr lang="ru-RU" sz="1400" i="1" dirty="0" smtClean="0">
                <a:latin typeface="Times New Roman" pitchFamily="18" charset="0"/>
                <a:cs typeface="Times New Roman" pitchFamily="18" charset="0"/>
              </a:rPr>
              <a:t>«цветка»</a:t>
            </a:r>
            <a:r>
              <a:rPr lang="ru-RU" sz="1400" dirty="0" smtClean="0">
                <a:latin typeface="Times New Roman" pitchFamily="18" charset="0"/>
                <a:cs typeface="Times New Roman" pitchFamily="18" charset="0"/>
              </a:rPr>
              <a:t>. Полюбуйтесь вместе с детьми цветком, похвалите их и предложите снова собрать пирамидки.</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№63</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086441"/>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5.5. Игры с предметами</a:t>
            </a:r>
          </a:p>
        </p:txBody>
      </p:sp>
      <p:sp>
        <p:nvSpPr>
          <p:cNvPr id="9" name="Прямоугольник 8"/>
          <p:cNvSpPr/>
          <p:nvPr/>
        </p:nvSpPr>
        <p:spPr>
          <a:xfrm>
            <a:off x="260837" y="2865358"/>
            <a:ext cx="6260123" cy="6278642"/>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«ДОМИК ДЛЯ КУКЛЫ</a:t>
            </a:r>
            <a:r>
              <a:rPr lang="ru-RU" sz="2000" b="1" i="1" dirty="0" smtClean="0">
                <a:latin typeface="Times New Roman" pitchFamily="18" charset="0"/>
                <a:cs typeface="Times New Roman" pitchFamily="18" charset="0"/>
              </a:rPr>
              <a:t>»</a:t>
            </a:r>
            <a:endParaRPr lang="ru-RU" sz="2000" b="1" dirty="0" smtClean="0">
              <a:latin typeface="Times New Roman" panose="02020603050405020304" pitchFamily="18" charset="0"/>
              <a:cs typeface="Times New Roman" panose="02020603050405020304" pitchFamily="18" charset="0"/>
            </a:endParaRPr>
          </a:p>
          <a:p>
            <a:r>
              <a:rPr lang="ru-RU" b="1" i="1" dirty="0" smtClean="0"/>
              <a:t>Участники</a:t>
            </a:r>
            <a:r>
              <a:rPr lang="ru-RU" b="1" i="1" dirty="0"/>
              <a:t>: </a:t>
            </a:r>
            <a:r>
              <a:rPr lang="ru-RU" i="1" dirty="0" smtClean="0"/>
              <a:t>группа</a:t>
            </a:r>
            <a:endParaRPr lang="ru-RU" sz="1600" dirty="0" smtClean="0"/>
          </a:p>
          <a:p>
            <a:pPr algn="just"/>
            <a:r>
              <a:rPr lang="ru-RU" sz="1400" dirty="0" smtClean="0">
                <a:latin typeface="Times New Roman" pitchFamily="18" charset="0"/>
                <a:cs typeface="Times New Roman" pitchFamily="18" charset="0"/>
              </a:rPr>
              <a:t>Высыпите на пол кубики средней величины и посадите рядом куклу, затем подзовите к себе </a:t>
            </a:r>
            <a:r>
              <a:rPr lang="ru-RU" sz="1400" b="1" dirty="0" smtClean="0">
                <a:latin typeface="Times New Roman" pitchFamily="18" charset="0"/>
                <a:cs typeface="Times New Roman" pitchFamily="18" charset="0"/>
              </a:rPr>
              <a:t>детей</a:t>
            </a:r>
            <a:r>
              <a:rPr lang="ru-RU" sz="1400" dirty="0" smtClean="0">
                <a:latin typeface="Times New Roman" pitchFamily="18" charset="0"/>
                <a:cs typeface="Times New Roman" pitchFamily="18" charset="0"/>
              </a:rPr>
              <a:t>: «Ребятки, смотрите, кукла Таня сидит и плачет, потому что ее домик сломался». Скажите от имени </a:t>
            </a:r>
            <a:r>
              <a:rPr lang="ru-RU" sz="1400" u="sng" dirty="0" smtClean="0">
                <a:latin typeface="Times New Roman" pitchFamily="18" charset="0"/>
                <a:cs typeface="Times New Roman" pitchFamily="18" charset="0"/>
              </a:rPr>
              <a:t>куклы</a:t>
            </a:r>
            <a:r>
              <a:rPr lang="ru-RU" sz="1400" dirty="0" smtClean="0">
                <a:latin typeface="Times New Roman" pitchFamily="18" charset="0"/>
                <a:cs typeface="Times New Roman" pitchFamily="18" charset="0"/>
              </a:rPr>
              <a:t>: </a:t>
            </a:r>
            <a:r>
              <a:rPr lang="ru-RU" sz="1400" i="1" dirty="0" smtClean="0">
                <a:latin typeface="Times New Roman" pitchFamily="18" charset="0"/>
                <a:cs typeface="Times New Roman" pitchFamily="18" charset="0"/>
              </a:rPr>
              <a:t>«Ой, где же мне можно теперь жить? Мой домик сломался»</a:t>
            </a:r>
            <a:r>
              <a:rPr lang="ru-RU" sz="1400" dirty="0" smtClean="0">
                <a:latin typeface="Times New Roman" pitchFamily="18" charset="0"/>
                <a:cs typeface="Times New Roman" pitchFamily="18" charset="0"/>
              </a:rPr>
              <a:t>. Предложите малышам построить новый домик из кубиков.</a:t>
            </a:r>
          </a:p>
          <a:p>
            <a:pPr algn="just"/>
            <a:r>
              <a:rPr lang="ru-RU" sz="1400" dirty="0" smtClean="0">
                <a:latin typeface="Times New Roman" pitchFamily="18" charset="0"/>
                <a:cs typeface="Times New Roman" pitchFamily="18" charset="0"/>
              </a:rPr>
              <a:t>Чтобы организовать совместность дате, распределите между ними действия. Самые маленькие дети могут по очереди подавать вам кубики, а вы </a:t>
            </a:r>
            <a:r>
              <a:rPr lang="ru-RU" sz="1400" b="1" dirty="0" smtClean="0">
                <a:latin typeface="Times New Roman" pitchFamily="18" charset="0"/>
                <a:cs typeface="Times New Roman" pitchFamily="18" charset="0"/>
              </a:rPr>
              <a:t>будете строить дом</a:t>
            </a:r>
            <a:r>
              <a:rPr lang="ru-RU" sz="1400" dirty="0" smtClean="0">
                <a:latin typeface="Times New Roman" pitchFamily="18" charset="0"/>
                <a:cs typeface="Times New Roman" pitchFamily="18" charset="0"/>
              </a:rPr>
              <a:t>, время от времени предлагая каждому ребенку положить кубик на кубик. Детям постарше можно предложить более сложную игру. Например, один ребенок привозит на грузовике кубики на стройплощадку, другой выгружает их, третий подает </a:t>
            </a:r>
            <a:r>
              <a:rPr lang="ru-RU" sz="1400" i="1" dirty="0" smtClean="0">
                <a:latin typeface="Times New Roman" pitchFamily="18" charset="0"/>
                <a:cs typeface="Times New Roman" pitchFamily="18" charset="0"/>
              </a:rPr>
              <a:t>«строителям»</a:t>
            </a:r>
            <a:r>
              <a:rPr lang="ru-RU" sz="1400" dirty="0" smtClean="0">
                <a:latin typeface="Times New Roman" pitchFamily="18" charset="0"/>
                <a:cs typeface="Times New Roman" pitchFamily="18" charset="0"/>
              </a:rPr>
              <a:t>. Помогайте детям согласовать действия, хвалите каждого ребенка за старание после завершения постройки возьмите в руки куклу и от ее лица поблагодарите </a:t>
            </a:r>
            <a:r>
              <a:rPr lang="ru-RU" sz="1400" b="1" dirty="0" smtClean="0">
                <a:latin typeface="Times New Roman" pitchFamily="18" charset="0"/>
                <a:cs typeface="Times New Roman" pitchFamily="18" charset="0"/>
              </a:rPr>
              <a:t>детей</a:t>
            </a:r>
            <a:r>
              <a:rPr lang="ru-RU" sz="1400" dirty="0" smtClean="0">
                <a:latin typeface="Times New Roman" pitchFamily="18" charset="0"/>
                <a:cs typeface="Times New Roman" pitchFamily="18" charset="0"/>
              </a:rPr>
              <a:t>: «Спасибо вам большое, вы все вместе построили для меня очень красивый дом!» и посадите куклу в домик или рядом с ним.</a:t>
            </a:r>
          </a:p>
          <a:p>
            <a:pPr algn="just"/>
            <a:r>
              <a:rPr lang="ru-RU" sz="1400" dirty="0" smtClean="0">
                <a:latin typeface="Times New Roman" pitchFamily="18" charset="0"/>
                <a:cs typeface="Times New Roman" pitchFamily="18" charset="0"/>
              </a:rPr>
              <a:t>Аналогичные </a:t>
            </a:r>
            <a:r>
              <a:rPr lang="ru-RU" sz="1400" b="1" dirty="0" smtClean="0">
                <a:latin typeface="Times New Roman" pitchFamily="18" charset="0"/>
                <a:cs typeface="Times New Roman" pitchFamily="18" charset="0"/>
              </a:rPr>
              <a:t>игры</a:t>
            </a:r>
            <a:r>
              <a:rPr lang="ru-RU" sz="1400" dirty="0" smtClean="0">
                <a:latin typeface="Times New Roman" pitchFamily="18" charset="0"/>
                <a:cs typeface="Times New Roman" pitchFamily="18" charset="0"/>
              </a:rPr>
              <a:t> можно организовать с маленькими куколками на столе, используя для построек детали конструкторов.</a:t>
            </a:r>
          </a:p>
          <a:p>
            <a:pPr algn="just"/>
            <a:r>
              <a:rPr lang="ru-RU" sz="1400" dirty="0" smtClean="0">
                <a:latin typeface="Times New Roman" pitchFamily="18" charset="0"/>
                <a:cs typeface="Times New Roman" pitchFamily="18" charset="0"/>
              </a:rPr>
              <a:t>Из больших мягких кубиков можно совместно сооружать постройки, которые потом будут использоваться детьми для </a:t>
            </a:r>
            <a:r>
              <a:rPr lang="ru-RU" sz="1400" b="1" dirty="0" smtClean="0">
                <a:latin typeface="Times New Roman" pitchFamily="18" charset="0"/>
                <a:cs typeface="Times New Roman" pitchFamily="18" charset="0"/>
              </a:rPr>
              <a:t>игры</a:t>
            </a:r>
            <a:r>
              <a:rPr lang="ru-RU" sz="1400" dirty="0" smtClean="0">
                <a:latin typeface="Times New Roman" pitchFamily="18" charset="0"/>
                <a:cs typeface="Times New Roman" pitchFamily="18" charset="0"/>
              </a:rPr>
              <a:t>. Например, если расположить кубики ровно друг за другом, то получится поезд, на котором можно поехать в лес за ягодами и грибами. Можно построить туннель, сквозь который дети будут проползать, или высокую стену, через которую можно перекидывать мячик. Можно соорудить </a:t>
            </a:r>
            <a:r>
              <a:rPr lang="ru-RU" sz="1400" i="1" dirty="0" smtClean="0">
                <a:latin typeface="Times New Roman" pitchFamily="18" charset="0"/>
                <a:cs typeface="Times New Roman" pitchFamily="18" charset="0"/>
              </a:rPr>
              <a:t>«бассейн»</a:t>
            </a:r>
            <a:r>
              <a:rPr lang="ru-RU" sz="1400" dirty="0" smtClean="0">
                <a:latin typeface="Times New Roman" pitchFamily="18" charset="0"/>
                <a:cs typeface="Times New Roman" pitchFamily="18" charset="0"/>
              </a:rPr>
              <a:t>, в который дети сначала будут все вместе кидать мячики, пластмассовые шарики, мягкие и резиновые игрушки, а потом, когда </a:t>
            </a:r>
            <a:r>
              <a:rPr lang="ru-RU" sz="1400" i="1" dirty="0" smtClean="0">
                <a:latin typeface="Times New Roman" pitchFamily="18" charset="0"/>
                <a:cs typeface="Times New Roman" pitchFamily="18" charset="0"/>
              </a:rPr>
              <a:t>«бассейн»</a:t>
            </a:r>
            <a:r>
              <a:rPr lang="ru-RU" sz="1400" dirty="0" smtClean="0">
                <a:latin typeface="Times New Roman" pitchFamily="18" charset="0"/>
                <a:cs typeface="Times New Roman" pitchFamily="18" charset="0"/>
              </a:rPr>
              <a:t> наполнится, нужно </a:t>
            </a:r>
            <a:r>
              <a:rPr lang="ru-RU" sz="1400" i="1" dirty="0" smtClean="0">
                <a:latin typeface="Times New Roman" pitchFamily="18" charset="0"/>
                <a:cs typeface="Times New Roman" pitchFamily="18" charset="0"/>
              </a:rPr>
              <a:t>«купаться»</a:t>
            </a:r>
            <a:r>
              <a:rPr lang="ru-RU" sz="1400" dirty="0" smtClean="0">
                <a:latin typeface="Times New Roman" pitchFamily="18" charset="0"/>
                <a:cs typeface="Times New Roman" pitchFamily="18" charset="0"/>
              </a:rPr>
              <a:t> в нем.</a:t>
            </a:r>
          </a:p>
          <a:p>
            <a:endParaRPr lang="ru-RU" sz="1400" dirty="0" smtClean="0">
              <a:latin typeface="Times New Roman" pitchFamily="18" charset="0"/>
              <a:cs typeface="Times New Roman" pitchFamily="18" charset="0"/>
            </a:endParaRP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№64</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6201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5</a:t>
            </a:r>
            <a:r>
              <a:rPr lang="ru-RU" dirty="0" smtClean="0">
                <a:latin typeface="Times New Roman" panose="02020603050405020304" pitchFamily="18" charset="0"/>
                <a:cs typeface="Times New Roman" panose="02020603050405020304" pitchFamily="18" charset="0"/>
              </a:rPr>
              <a:t>.1  Игры в парах</a:t>
            </a:r>
          </a:p>
        </p:txBody>
      </p:sp>
      <p:sp>
        <p:nvSpPr>
          <p:cNvPr id="9" name="Прямоугольник 8"/>
          <p:cNvSpPr/>
          <p:nvPr/>
        </p:nvSpPr>
        <p:spPr>
          <a:xfrm>
            <a:off x="117230" y="2957691"/>
            <a:ext cx="6260123" cy="5109091"/>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«ЛАДУШКИ»</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Воспитатель напевает </a:t>
            </a:r>
            <a:r>
              <a:rPr lang="ru-RU" sz="1600" dirty="0" err="1" smtClean="0">
                <a:latin typeface="Times New Roman" panose="02020603050405020304" pitchFamily="18" charset="0"/>
                <a:cs typeface="Times New Roman" panose="02020603050405020304" pitchFamily="18" charset="0"/>
              </a:rPr>
              <a:t>потешку</a:t>
            </a:r>
            <a:r>
              <a:rPr lang="ru-RU" sz="1600" dirty="0" smtClean="0">
                <a:latin typeface="Times New Roman" panose="02020603050405020304" pitchFamily="18" charset="0"/>
                <a:cs typeface="Times New Roman" panose="02020603050405020304" pitchFamily="18" charset="0"/>
              </a:rPr>
              <a:t> и вместе с детьми хлопает в ладоши:</a:t>
            </a:r>
          </a:p>
          <a:p>
            <a:pPr algn="just"/>
            <a:r>
              <a:rPr lang="ru-RU" sz="1600" dirty="0" smtClean="0">
                <a:latin typeface="Times New Roman" panose="02020603050405020304" pitchFamily="18" charset="0"/>
                <a:cs typeface="Times New Roman" panose="02020603050405020304" pitchFamily="18" charset="0"/>
              </a:rPr>
              <a:t>– Ладушки, ладушки!</a:t>
            </a:r>
          </a:p>
          <a:p>
            <a:pPr algn="just"/>
            <a:r>
              <a:rPr lang="ru-RU" sz="1600" dirty="0" smtClean="0">
                <a:latin typeface="Times New Roman" panose="02020603050405020304" pitchFamily="18" charset="0"/>
                <a:cs typeface="Times New Roman" panose="02020603050405020304" pitchFamily="18" charset="0"/>
              </a:rPr>
              <a:t>Где были?</a:t>
            </a:r>
          </a:p>
          <a:p>
            <a:pPr algn="just"/>
            <a:r>
              <a:rPr lang="ru-RU" sz="1600" dirty="0" smtClean="0">
                <a:latin typeface="Times New Roman" panose="02020603050405020304" pitchFamily="18" charset="0"/>
                <a:cs typeface="Times New Roman" panose="02020603050405020304" pitchFamily="18" charset="0"/>
              </a:rPr>
              <a:t>– У бабушки.</a:t>
            </a:r>
          </a:p>
          <a:p>
            <a:pPr algn="just"/>
            <a:r>
              <a:rPr lang="ru-RU" sz="1600" dirty="0" smtClean="0">
                <a:latin typeface="Times New Roman" panose="02020603050405020304" pitchFamily="18" charset="0"/>
                <a:cs typeface="Times New Roman" panose="02020603050405020304" pitchFamily="18" charset="0"/>
              </a:rPr>
              <a:t>– Что ели?</a:t>
            </a:r>
          </a:p>
          <a:p>
            <a:pPr algn="just"/>
            <a:r>
              <a:rPr lang="ru-RU" sz="1600" dirty="0" smtClean="0">
                <a:latin typeface="Times New Roman" panose="02020603050405020304" pitchFamily="18" charset="0"/>
                <a:cs typeface="Times New Roman" panose="02020603050405020304" pitchFamily="18" charset="0"/>
              </a:rPr>
              <a:t>– Кашку.</a:t>
            </a:r>
          </a:p>
          <a:p>
            <a:pPr algn="just"/>
            <a:r>
              <a:rPr lang="ru-RU" sz="1600" dirty="0" smtClean="0">
                <a:latin typeface="Times New Roman" panose="02020603050405020304" pitchFamily="18" charset="0"/>
                <a:cs typeface="Times New Roman" panose="02020603050405020304" pitchFamily="18" charset="0"/>
              </a:rPr>
              <a:t>– Что пили?</a:t>
            </a:r>
          </a:p>
          <a:p>
            <a:pPr algn="just"/>
            <a:r>
              <a:rPr lang="ru-RU" sz="1600" dirty="0" smtClean="0">
                <a:latin typeface="Times New Roman" panose="02020603050405020304" pitchFamily="18" charset="0"/>
                <a:cs typeface="Times New Roman" panose="02020603050405020304" pitchFamily="18" charset="0"/>
              </a:rPr>
              <a:t>– Бражку.</a:t>
            </a:r>
          </a:p>
          <a:p>
            <a:pPr algn="just"/>
            <a:r>
              <a:rPr lang="ru-RU" sz="1600" dirty="0" smtClean="0">
                <a:latin typeface="Times New Roman" panose="02020603050405020304" pitchFamily="18" charset="0"/>
                <a:cs typeface="Times New Roman" panose="02020603050405020304" pitchFamily="18" charset="0"/>
              </a:rPr>
              <a:t>Сели, поели,</a:t>
            </a:r>
          </a:p>
          <a:p>
            <a:pPr algn="just"/>
            <a:r>
              <a:rPr lang="ru-RU" sz="1600" dirty="0" smtClean="0">
                <a:latin typeface="Times New Roman" panose="02020603050405020304" pitchFamily="18" charset="0"/>
                <a:cs typeface="Times New Roman" panose="02020603050405020304" pitchFamily="18" charset="0"/>
              </a:rPr>
              <a:t>Встали, улетели,</a:t>
            </a:r>
          </a:p>
          <a:p>
            <a:pPr algn="just"/>
            <a:r>
              <a:rPr lang="ru-RU" sz="1600" dirty="0" smtClean="0">
                <a:latin typeface="Times New Roman" panose="02020603050405020304" pitchFamily="18" charset="0"/>
                <a:cs typeface="Times New Roman" panose="02020603050405020304" pitchFamily="18" charset="0"/>
              </a:rPr>
              <a:t>На головку сели</a:t>
            </a:r>
          </a:p>
          <a:p>
            <a:pPr algn="just"/>
            <a:r>
              <a:rPr lang="ru-RU" sz="1600" dirty="0" smtClean="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Взрослый, взмахивая руками, показывает, как «ладушки улетают и садятся на головку».</a:t>
            </a:r>
          </a:p>
          <a:p>
            <a:pPr algn="just"/>
            <a:r>
              <a:rPr lang="ru-RU" sz="1600" dirty="0" smtClean="0">
                <a:latin typeface="Times New Roman" panose="02020603050405020304" pitchFamily="18" charset="0"/>
                <a:cs typeface="Times New Roman" panose="02020603050405020304" pitchFamily="18" charset="0"/>
              </a:rPr>
              <a:t>Когда малыши усвоят основные движения, воспитатель, напевая песенку, организует игру между детьми. В случае необходимости педагог помогает им.</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№3</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653" y="1091769"/>
            <a:ext cx="2470638" cy="1482383"/>
          </a:xfrm>
          <a:prstGeom prst="rect">
            <a:avLst/>
          </a:prstGeom>
        </p:spPr>
      </p:pic>
    </p:spTree>
    <p:extLst>
      <p:ext uri="{BB962C8B-B14F-4D97-AF65-F5344CB8AC3E}">
        <p14:creationId xmlns:p14="http://schemas.microsoft.com/office/powerpoint/2010/main" val="4101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5</a:t>
            </a:r>
            <a:r>
              <a:rPr lang="ru-RU" dirty="0" smtClean="0">
                <a:latin typeface="Times New Roman" panose="02020603050405020304" pitchFamily="18" charset="0"/>
                <a:cs typeface="Times New Roman" panose="02020603050405020304" pitchFamily="18" charset="0"/>
              </a:rPr>
              <a:t>.1  Игры в парах</a:t>
            </a:r>
          </a:p>
        </p:txBody>
      </p:sp>
      <p:sp>
        <p:nvSpPr>
          <p:cNvPr id="9" name="Прямоугольник 8"/>
          <p:cNvSpPr/>
          <p:nvPr/>
        </p:nvSpPr>
        <p:spPr>
          <a:xfrm>
            <a:off x="117230" y="2957691"/>
            <a:ext cx="6260123" cy="4616648"/>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«ПО УЗЕНЬКОЙ ДОРОЖКЕ»</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Воспитатель сажает детей к себе на колени. Плавно поднимая и опуская колени, он напевает:</a:t>
            </a:r>
          </a:p>
          <a:p>
            <a:pPr algn="just"/>
            <a:r>
              <a:rPr lang="ru-RU" sz="1600" dirty="0" smtClean="0">
                <a:latin typeface="Times New Roman" panose="02020603050405020304" pitchFamily="18" charset="0"/>
                <a:cs typeface="Times New Roman" panose="02020603050405020304" pitchFamily="18" charset="0"/>
              </a:rPr>
              <a:t>Еду-еду</a:t>
            </a:r>
          </a:p>
          <a:p>
            <a:pPr algn="just"/>
            <a:r>
              <a:rPr lang="ru-RU" sz="1600" dirty="0" smtClean="0">
                <a:latin typeface="Times New Roman" panose="02020603050405020304" pitchFamily="18" charset="0"/>
                <a:cs typeface="Times New Roman" panose="02020603050405020304" pitchFamily="18" charset="0"/>
              </a:rPr>
              <a:t>К бабе, к деду</a:t>
            </a:r>
          </a:p>
          <a:p>
            <a:pPr algn="just"/>
            <a:r>
              <a:rPr lang="ru-RU" sz="1600" dirty="0" smtClean="0">
                <a:latin typeface="Times New Roman" panose="02020603050405020304" pitchFamily="18" charset="0"/>
                <a:cs typeface="Times New Roman" panose="02020603050405020304" pitchFamily="18" charset="0"/>
              </a:rPr>
              <a:t>На лошадке</a:t>
            </a:r>
          </a:p>
          <a:p>
            <a:pPr algn="just"/>
            <a:r>
              <a:rPr lang="ru-RU" sz="1600" dirty="0" smtClean="0">
                <a:latin typeface="Times New Roman" panose="02020603050405020304" pitchFamily="18" charset="0"/>
                <a:cs typeface="Times New Roman" panose="02020603050405020304" pitchFamily="18" charset="0"/>
              </a:rPr>
              <a:t>В красной шапке</a:t>
            </a:r>
          </a:p>
          <a:p>
            <a:pPr algn="just"/>
            <a:r>
              <a:rPr lang="ru-RU" sz="1600" dirty="0" smtClean="0">
                <a:latin typeface="Times New Roman" panose="02020603050405020304" pitchFamily="18" charset="0"/>
                <a:cs typeface="Times New Roman" panose="02020603050405020304" pitchFamily="18" charset="0"/>
              </a:rPr>
              <a:t>По ровной дорожке</a:t>
            </a:r>
          </a:p>
          <a:p>
            <a:pPr algn="just"/>
            <a:r>
              <a:rPr lang="ru-RU" sz="1600" dirty="0" smtClean="0">
                <a:latin typeface="Times New Roman" panose="02020603050405020304" pitchFamily="18" charset="0"/>
                <a:cs typeface="Times New Roman" panose="02020603050405020304" pitchFamily="18" charset="0"/>
              </a:rPr>
              <a:t>На одной ножке,</a:t>
            </a:r>
          </a:p>
          <a:p>
            <a:pPr algn="just"/>
            <a:r>
              <a:rPr lang="ru-RU" sz="1600" dirty="0" smtClean="0">
                <a:latin typeface="Times New Roman" panose="02020603050405020304" pitchFamily="18" charset="0"/>
                <a:cs typeface="Times New Roman" panose="02020603050405020304" pitchFamily="18" charset="0"/>
              </a:rPr>
              <a:t>В старом </a:t>
            </a:r>
            <a:r>
              <a:rPr lang="ru-RU" sz="1600" dirty="0" err="1" smtClean="0">
                <a:latin typeface="Times New Roman" panose="02020603050405020304" pitchFamily="18" charset="0"/>
                <a:cs typeface="Times New Roman" panose="02020603050405020304" pitchFamily="18" charset="0"/>
              </a:rPr>
              <a:t>лапоточке</a:t>
            </a:r>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По рытвинам, по кочкам</a:t>
            </a:r>
          </a:p>
          <a:p>
            <a:pPr algn="just"/>
            <a:r>
              <a:rPr lang="ru-RU" sz="1600" dirty="0" smtClean="0">
                <a:latin typeface="Times New Roman" panose="02020603050405020304" pitchFamily="18" charset="0"/>
                <a:cs typeface="Times New Roman" panose="02020603050405020304" pitchFamily="18" charset="0"/>
              </a:rPr>
              <a:t>Все прямо и прямо,</a:t>
            </a:r>
          </a:p>
          <a:p>
            <a:pPr algn="just"/>
            <a:r>
              <a:rPr lang="ru-RU" sz="1600" dirty="0" smtClean="0">
                <a:latin typeface="Times New Roman" panose="02020603050405020304" pitchFamily="18" charset="0"/>
                <a:cs typeface="Times New Roman" panose="02020603050405020304" pitchFamily="18" charset="0"/>
              </a:rPr>
              <a:t>А потом вдруг в яму</a:t>
            </a:r>
          </a:p>
          <a:p>
            <a:pPr algn="just"/>
            <a:r>
              <a:rPr lang="ru-RU" sz="1600" dirty="0" smtClean="0">
                <a:latin typeface="Times New Roman" panose="02020603050405020304" pitchFamily="18" charset="0"/>
                <a:cs typeface="Times New Roman" panose="02020603050405020304" pitchFamily="18" charset="0"/>
              </a:rPr>
              <a:t>Бух!</a:t>
            </a:r>
          </a:p>
          <a:p>
            <a:pPr algn="just"/>
            <a:r>
              <a:rPr lang="ru-RU" sz="1600" dirty="0" smtClean="0">
                <a:latin typeface="Times New Roman" panose="02020603050405020304" pitchFamily="18" charset="0"/>
                <a:cs typeface="Times New Roman" panose="02020603050405020304" pitchFamily="18" charset="0"/>
              </a:rPr>
              <a:t>Сделав акцент на последнем слове, взрослый слегка раздвигает колени так, чтобы оба малыша «упали» между ними.</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№4</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653" y="1091769"/>
            <a:ext cx="2470638" cy="1482383"/>
          </a:xfrm>
          <a:prstGeom prst="rect">
            <a:avLst/>
          </a:prstGeom>
        </p:spPr>
      </p:pic>
    </p:spTree>
    <p:extLst>
      <p:ext uri="{BB962C8B-B14F-4D97-AF65-F5344CB8AC3E}">
        <p14:creationId xmlns:p14="http://schemas.microsoft.com/office/powerpoint/2010/main" val="3307939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5.2.  Игры нескольких детей</a:t>
            </a:r>
          </a:p>
        </p:txBody>
      </p:sp>
      <p:sp>
        <p:nvSpPr>
          <p:cNvPr id="9" name="Прямоугольник 8"/>
          <p:cNvSpPr/>
          <p:nvPr/>
        </p:nvSpPr>
        <p:spPr>
          <a:xfrm>
            <a:off x="117230" y="2957691"/>
            <a:ext cx="6260123" cy="4616648"/>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«ЛАСКОВАЯ ЦЕПОЧКА»</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Воспитатель вместе с детьми садится на ковре в круг и гладит по голове ребенка, сидящего слева от него: «Ребятки, посмотрите, какой хороший у нас Игорек, какие мягкие у него волосики!» Затем предлагает Игорю погладить по голове малыша, сидящего рядом с ним: «Игорек, теперь ты погладь по головке Сонечку, посмотри, какие у Сонечки красивые волосики, потрогай их». Если ребенок не решается, воспитатель помогает ему: он кладет ручку малыша на голову сверстника. Затем взрослый обращается к Сонечке с просьбой погладить соседа и т. д. Педагог комментирует действия каждого малыша, ласково называет детей по именам.</a:t>
            </a:r>
          </a:p>
          <a:p>
            <a:pPr algn="just"/>
            <a:r>
              <a:rPr lang="ru-RU" sz="1600" dirty="0" smtClean="0">
                <a:latin typeface="Times New Roman" panose="02020603050405020304" pitchFamily="18" charset="0"/>
                <a:cs typeface="Times New Roman" panose="02020603050405020304" pitchFamily="18" charset="0"/>
              </a:rPr>
              <a:t>Когда все дети погладят по голове сидящих рядом малышей, воспитатель продолжает игру, придумывая другие действия (обнять за плечи, дотронуться до руки, хлопнуть в ладоши и т. д.). Обычно дети приходят в восторг от этой игры и начинают сами придумывать новые действия.</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№14</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92" y="1091769"/>
            <a:ext cx="2470638" cy="1482383"/>
          </a:xfrm>
          <a:prstGeom prst="rect">
            <a:avLst/>
          </a:prstGeom>
        </p:spPr>
      </p:pic>
    </p:spTree>
    <p:extLst>
      <p:ext uri="{BB962C8B-B14F-4D97-AF65-F5344CB8AC3E}">
        <p14:creationId xmlns:p14="http://schemas.microsoft.com/office/powerpoint/2010/main" val="2516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5.2.  Игры нескольких детей</a:t>
            </a:r>
          </a:p>
        </p:txBody>
      </p:sp>
      <p:sp>
        <p:nvSpPr>
          <p:cNvPr id="9" name="Прямоугольник 8"/>
          <p:cNvSpPr/>
          <p:nvPr/>
        </p:nvSpPr>
        <p:spPr>
          <a:xfrm>
            <a:off x="117230" y="2957691"/>
            <a:ext cx="6260123" cy="5601533"/>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«ДЕЛАЙТЕ, КАК Я»</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Воспитатель предлагает небольшой группе детей (5–7 малышей) встать в круг и выполнить какое-нибудь действие: «Давайте мы с вами дружно попрыгаем (потопаем ножками, покружимся, похлопаем в ладошки и т. д.)». Малыши повторяют действия взрослого.</a:t>
            </a:r>
          </a:p>
          <a:p>
            <a:pPr algn="just"/>
            <a:r>
              <a:rPr lang="ru-RU" sz="1600" dirty="0" smtClean="0">
                <a:latin typeface="Times New Roman" panose="02020603050405020304" pitchFamily="18" charset="0"/>
                <a:cs typeface="Times New Roman" panose="02020603050405020304" pitchFamily="18" charset="0"/>
              </a:rPr>
              <a:t>Затем педагог обращает внимание на кого-нибудь из детей: «Ребятки, посмотрите, какая </a:t>
            </a:r>
            <a:r>
              <a:rPr lang="ru-RU" sz="1600" dirty="0" err="1" smtClean="0">
                <a:latin typeface="Times New Roman" panose="02020603050405020304" pitchFamily="18" charset="0"/>
                <a:cs typeface="Times New Roman" panose="02020603050405020304" pitchFamily="18" charset="0"/>
              </a:rPr>
              <a:t>Лизочка</a:t>
            </a:r>
            <a:r>
              <a:rPr lang="ru-RU" sz="1600" dirty="0" smtClean="0">
                <a:latin typeface="Times New Roman" panose="02020603050405020304" pitchFamily="18" charset="0"/>
                <a:cs typeface="Times New Roman" panose="02020603050405020304" pitchFamily="18" charset="0"/>
              </a:rPr>
              <a:t> молодец. Как здорово у нее получается топать ножками! Лизонька, покажи нам, как ты умеешь топать». Если ребенок стесняется и отказывается выполнить просьбу, воспитатель начинает выполнять движение вместе с ним. Затем обращается к детям: «А кто умеет так же хорошо, как </a:t>
            </a:r>
            <a:r>
              <a:rPr lang="ru-RU" sz="1600" dirty="0" err="1" smtClean="0">
                <a:latin typeface="Times New Roman" panose="02020603050405020304" pitchFamily="18" charset="0"/>
                <a:cs typeface="Times New Roman" panose="02020603050405020304" pitchFamily="18" charset="0"/>
              </a:rPr>
              <a:t>Лизочка</a:t>
            </a:r>
            <a:r>
              <a:rPr lang="ru-RU" sz="1600" dirty="0" smtClean="0">
                <a:latin typeface="Times New Roman" panose="02020603050405020304" pitchFamily="18" charset="0"/>
                <a:cs typeface="Times New Roman" panose="02020603050405020304" pitchFamily="18" charset="0"/>
              </a:rPr>
              <a:t>, топать ножками?» Малыши с удовольствием начнут повторять движение за Лизой. Воспитатель хвалит другого ребенка и снова предлагает детям повторить его действие.</a:t>
            </a:r>
          </a:p>
          <a:p>
            <a:pPr algn="just"/>
            <a:r>
              <a:rPr lang="ru-RU" sz="1600" dirty="0" smtClean="0">
                <a:latin typeface="Times New Roman" panose="02020603050405020304" pitchFamily="18" charset="0"/>
                <a:cs typeface="Times New Roman" panose="02020603050405020304" pitchFamily="18" charset="0"/>
              </a:rPr>
              <a:t>Желательно, чтобы каждый малыш выполнил роль ведущего, но если кто-то откажется, настаивать не нужно.</a:t>
            </a:r>
          </a:p>
          <a:p>
            <a:pPr algn="just"/>
            <a:r>
              <a:rPr lang="ru-RU" sz="1600" dirty="0" smtClean="0">
                <a:latin typeface="Times New Roman" panose="02020603050405020304" pitchFamily="18" charset="0"/>
                <a:cs typeface="Times New Roman" panose="02020603050405020304" pitchFamily="18" charset="0"/>
              </a:rPr>
              <a:t>В дальнейшем, когда дети освоят эту игру, ее можно усложнить, предложив ребенку выйти в центр круга и самому придумать какое-нибудь новое движение, которое будут повторять остальные дети.</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№13</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92" y="1091769"/>
            <a:ext cx="2470638" cy="1482383"/>
          </a:xfrm>
          <a:prstGeom prst="rect">
            <a:avLst/>
          </a:prstGeom>
        </p:spPr>
      </p:pic>
    </p:spTree>
    <p:extLst>
      <p:ext uri="{BB962C8B-B14F-4D97-AF65-F5344CB8AC3E}">
        <p14:creationId xmlns:p14="http://schemas.microsoft.com/office/powerpoint/2010/main" val="297939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5.2  Игры нескольких детей</a:t>
            </a:r>
          </a:p>
        </p:txBody>
      </p:sp>
      <p:sp>
        <p:nvSpPr>
          <p:cNvPr id="9" name="Прямоугольник 8"/>
          <p:cNvSpPr/>
          <p:nvPr/>
        </p:nvSpPr>
        <p:spPr>
          <a:xfrm>
            <a:off x="237392" y="2477045"/>
            <a:ext cx="6260123" cy="6093976"/>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«ПАРОВОЗИК»</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Воспитатель сооружает из картонных коробок, больших мягких кубиков или стульев небольшой туннель, подзывает к себе детей и спрашивает: «Кто хочет поиграть со мной в паровозик?» Педагог предлагает детям встать друг за другом, помогает им положить руки на плечи впереди стоящего ребенка и говорит: «Вот какой замечательный поезд у нас получился, я – паровоз, а вы – маленькие вагончики. Сейчас мы с вами отправимся в путь». Воспитатель встает впереди детей и начинает двигаться со словами: «Загудел паровоз и вагончики повез. Чох-чох, чу-чу-у-у! Я далеко укачу-у-у-у!» Постепенно можно увеличивать темп движения, менять его направление.</a:t>
            </a:r>
          </a:p>
          <a:p>
            <a:pPr algn="just"/>
            <a:r>
              <a:rPr lang="ru-RU" sz="1400" dirty="0" smtClean="0">
                <a:latin typeface="Times New Roman" panose="02020603050405020304" pitchFamily="18" charset="0"/>
                <a:cs typeface="Times New Roman" panose="02020603050405020304" pitchFamily="18" charset="0"/>
              </a:rPr>
              <a:t>Наконец, взрослый «подвозит» детей к туннелю: «Теперь наш поезд поедет через туннель!» Воспитатель встает с другой стороны туннеля и зовет детей к себе: «Где же вы, мои маленькие вагончики, езжайте скорее ко мне». Дети проползают сквозь туннель, а педагог встречает их ласковой улыбкой и одобрительными словами: «Вот мой первый вагончик – </a:t>
            </a:r>
            <a:r>
              <a:rPr lang="ru-RU" sz="1400" dirty="0" err="1" smtClean="0">
                <a:latin typeface="Times New Roman" panose="02020603050405020304" pitchFamily="18" charset="0"/>
                <a:cs typeface="Times New Roman" panose="02020603050405020304" pitchFamily="18" charset="0"/>
              </a:rPr>
              <a:t>Пашенька</a:t>
            </a:r>
            <a:r>
              <a:rPr lang="ru-RU" sz="1400" dirty="0" smtClean="0">
                <a:latin typeface="Times New Roman" panose="02020603050405020304" pitchFamily="18" charset="0"/>
                <a:cs typeface="Times New Roman" panose="02020603050405020304" pitchFamily="18" charset="0"/>
              </a:rPr>
              <a:t>, второй вагончик – Светочка…» Если кто-то из детей не решается проползти через туннель – настаивать не надо, пусть ребенок понаблюдает за играющими сверстниками, возможно, он последует за ними. Если малыши захотят еще раз проползти сквозь туннель, не нужно препятствовать им, наоборот, важно поддержать их активность.</a:t>
            </a:r>
          </a:p>
          <a:p>
            <a:pPr algn="just"/>
            <a:r>
              <a:rPr lang="ru-RU" sz="1400" dirty="0" smtClean="0">
                <a:latin typeface="Times New Roman" panose="02020603050405020304" pitchFamily="18" charset="0"/>
                <a:cs typeface="Times New Roman" panose="02020603050405020304" pitchFamily="18" charset="0"/>
              </a:rPr>
              <a:t>Проползая сквозь туннель, дети могут начать отталкивать друг друга. В этом случае нужно помочь им занять место друг за другом: «Вагончики не должны мешать друг другу, может случиться авария». Когда все «вагончики» проберутся сквозь туннель, педагог помогает им встать друг за другом и продолжить путь.</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№15</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92" y="969960"/>
            <a:ext cx="2470638" cy="1482383"/>
          </a:xfrm>
          <a:prstGeom prst="rect">
            <a:avLst/>
          </a:prstGeom>
        </p:spPr>
      </p:pic>
    </p:spTree>
    <p:extLst>
      <p:ext uri="{BB962C8B-B14F-4D97-AF65-F5344CB8AC3E}">
        <p14:creationId xmlns:p14="http://schemas.microsoft.com/office/powerpoint/2010/main" val="4106241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5.3. Пальчиковые игры</a:t>
            </a:r>
          </a:p>
        </p:txBody>
      </p:sp>
      <p:sp>
        <p:nvSpPr>
          <p:cNvPr id="9" name="Прямоугольник 8"/>
          <p:cNvSpPr/>
          <p:nvPr/>
        </p:nvSpPr>
        <p:spPr>
          <a:xfrm>
            <a:off x="260837" y="3138217"/>
            <a:ext cx="6260123" cy="2893100"/>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«ДОЖДИК»</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Имитируйте движения по тексту, чтобы дети их повторяли.</a:t>
            </a:r>
          </a:p>
          <a:p>
            <a:pPr algn="just"/>
            <a:r>
              <a:rPr lang="ru-RU" sz="1600" dirty="0" smtClean="0">
                <a:latin typeface="Times New Roman" panose="02020603050405020304" pitchFamily="18" charset="0"/>
                <a:cs typeface="Times New Roman" panose="02020603050405020304" pitchFamily="18" charset="0"/>
              </a:rPr>
              <a:t>Дождик, дождик, поливай – (Указательным пальцем одной руки постукивать по ладони другой.)</a:t>
            </a:r>
          </a:p>
          <a:p>
            <a:pPr algn="just"/>
            <a:r>
              <a:rPr lang="ru-RU" sz="1600" dirty="0" smtClean="0">
                <a:latin typeface="Times New Roman" panose="02020603050405020304" pitchFamily="18" charset="0"/>
                <a:cs typeface="Times New Roman" panose="02020603050405020304" pitchFamily="18" charset="0"/>
              </a:rPr>
              <a:t>Будет хлеба каравай, (Руками образовать перед собой круг.)</a:t>
            </a:r>
          </a:p>
          <a:p>
            <a:pPr algn="just"/>
            <a:r>
              <a:rPr lang="ru-RU" sz="1600" dirty="0" smtClean="0">
                <a:latin typeface="Times New Roman" panose="02020603050405020304" pitchFamily="18" charset="0"/>
                <a:cs typeface="Times New Roman" panose="02020603050405020304" pitchFamily="18" charset="0"/>
              </a:rPr>
              <a:t>Будут булки, будут сушки, (Поочередно похлопать одной ладонью по другой.)</a:t>
            </a:r>
          </a:p>
          <a:p>
            <a:pPr algn="just"/>
            <a:r>
              <a:rPr lang="ru-RU" sz="1600" dirty="0" smtClean="0">
                <a:latin typeface="Times New Roman" panose="02020603050405020304" pitchFamily="18" charset="0"/>
                <a:cs typeface="Times New Roman" panose="02020603050405020304" pitchFamily="18" charset="0"/>
              </a:rPr>
              <a:t>Будут вкусные ватрушки. (Соединить большой и указательный пальцы рук, образовав большой круг.)</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№23</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253544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7230" y="251137"/>
            <a:ext cx="6260123" cy="1077218"/>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 Комплект 5. </a:t>
            </a:r>
          </a:p>
          <a:p>
            <a:pPr algn="ctr"/>
            <a:r>
              <a:rPr lang="ru-RU" sz="800" b="1" dirty="0" smtClean="0">
                <a:latin typeface="Times New Roman" panose="02020603050405020304" pitchFamily="18" charset="0"/>
                <a:cs typeface="Times New Roman" panose="02020603050405020304" pitchFamily="18" charset="0"/>
              </a:rPr>
              <a:t>  </a:t>
            </a:r>
          </a:p>
          <a:p>
            <a:pPr algn="ctr"/>
            <a:r>
              <a:rPr lang="ru-RU" sz="2000" dirty="0" smtClean="0">
                <a:latin typeface="Times New Roman" panose="02020603050405020304" pitchFamily="18" charset="0"/>
                <a:cs typeface="Times New Roman" panose="02020603050405020304" pitchFamily="18" charset="0"/>
              </a:rPr>
              <a:t>«Общение со сверстниками»</a:t>
            </a:r>
          </a:p>
          <a:p>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617785" y="1091769"/>
            <a:ext cx="5052646" cy="36933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5.3. Пальчиковые игры</a:t>
            </a:r>
          </a:p>
        </p:txBody>
      </p:sp>
      <p:sp>
        <p:nvSpPr>
          <p:cNvPr id="9" name="Прямоугольник 8"/>
          <p:cNvSpPr/>
          <p:nvPr/>
        </p:nvSpPr>
        <p:spPr>
          <a:xfrm>
            <a:off x="260837" y="3138217"/>
            <a:ext cx="6260123" cy="2400657"/>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Игра: «БЕЛОЧКА»</a:t>
            </a:r>
          </a:p>
          <a:p>
            <a:r>
              <a:rPr lang="ru-RU" b="1" i="1" dirty="0" smtClean="0"/>
              <a:t>Участники</a:t>
            </a:r>
            <a:r>
              <a:rPr lang="ru-RU" b="1" i="1" dirty="0"/>
              <a:t>: </a:t>
            </a:r>
            <a:r>
              <a:rPr lang="ru-RU" i="1" dirty="0" smtClean="0"/>
              <a:t>группа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.Белочка на ёлочке скачет вверх и вниз. (Соединить кончики пальцев обеих рук, поднять ладони вверх и опустить)</a:t>
            </a:r>
          </a:p>
          <a:p>
            <a:pPr algn="just"/>
            <a:r>
              <a:rPr lang="ru-RU" sz="1600" dirty="0" smtClean="0">
                <a:latin typeface="Times New Roman" panose="02020603050405020304" pitchFamily="18" charset="0"/>
                <a:cs typeface="Times New Roman" panose="02020603050405020304" pitchFamily="18" charset="0"/>
              </a:rPr>
              <a:t>Белочка, за ёлочку лапками держись, (Резко сжать кулачки, затем разжать, постучать пальчиками о стол, снова резко сжать кулачки.)</a:t>
            </a:r>
          </a:p>
          <a:p>
            <a:pPr algn="just"/>
            <a:r>
              <a:rPr lang="ru-RU" sz="1600" dirty="0" smtClean="0">
                <a:latin typeface="Times New Roman" panose="02020603050405020304" pitchFamily="18" charset="0"/>
                <a:cs typeface="Times New Roman" panose="02020603050405020304" pitchFamily="18" charset="0"/>
              </a:rPr>
              <a:t>Прыг – скок на сучок, лапками держись!</a:t>
            </a:r>
          </a:p>
          <a:p>
            <a:pPr algn="just"/>
            <a:r>
              <a:rPr lang="ru-RU" sz="1600" dirty="0" smtClean="0">
                <a:latin typeface="Times New Roman" panose="02020603050405020304" pitchFamily="18" charset="0"/>
                <a:cs typeface="Times New Roman" panose="02020603050405020304" pitchFamily="18" charset="0"/>
              </a:rPr>
              <a:t>Имитируйте движения по тексту, чтобы дети их повторяли.</a:t>
            </a:r>
          </a:p>
        </p:txBody>
      </p:sp>
      <p:sp>
        <p:nvSpPr>
          <p:cNvPr id="2" name="TextBox 1"/>
          <p:cNvSpPr txBox="1"/>
          <p:nvPr/>
        </p:nvSpPr>
        <p:spPr>
          <a:xfrm>
            <a:off x="5369169" y="202106"/>
            <a:ext cx="1008184" cy="523220"/>
          </a:xfrm>
          <a:prstGeom prst="rect">
            <a:avLst/>
          </a:prstGeom>
          <a:solidFill>
            <a:srgbClr val="00B0F0"/>
          </a:solid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№24</a:t>
            </a:r>
            <a:endParaRPr lang="ru-RU" sz="28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837" y="1377386"/>
            <a:ext cx="2470638" cy="1482383"/>
          </a:xfrm>
          <a:prstGeom prst="rect">
            <a:avLst/>
          </a:prstGeom>
        </p:spPr>
      </p:pic>
    </p:spTree>
    <p:extLst>
      <p:ext uri="{BB962C8B-B14F-4D97-AF65-F5344CB8AC3E}">
        <p14:creationId xmlns:p14="http://schemas.microsoft.com/office/powerpoint/2010/main" val="163332807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TotalTime>
  <Words>2029</Words>
  <Application>Microsoft Office PowerPoint</Application>
  <PresentationFormat>Экран (4:3)</PresentationFormat>
  <Paragraphs>339</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15</cp:revision>
  <cp:lastPrinted>2020-01-31T14:25:50Z</cp:lastPrinted>
  <dcterms:created xsi:type="dcterms:W3CDTF">2020-01-30T10:02:01Z</dcterms:created>
  <dcterms:modified xsi:type="dcterms:W3CDTF">2020-01-31T14:30:43Z</dcterms:modified>
</cp:coreProperties>
</file>